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</p:sldMasterIdLst>
  <p:notesMasterIdLst>
    <p:notesMasterId r:id="rId39"/>
  </p:notesMasterIdLst>
  <p:sldIdLst>
    <p:sldId id="314" r:id="rId2"/>
    <p:sldId id="415" r:id="rId3"/>
    <p:sldId id="465" r:id="rId4"/>
    <p:sldId id="466" r:id="rId5"/>
    <p:sldId id="369" r:id="rId6"/>
    <p:sldId id="370" r:id="rId7"/>
    <p:sldId id="371" r:id="rId8"/>
    <p:sldId id="372" r:id="rId9"/>
    <p:sldId id="375" r:id="rId10"/>
    <p:sldId id="418" r:id="rId11"/>
    <p:sldId id="467" r:id="rId12"/>
    <p:sldId id="426" r:id="rId13"/>
    <p:sldId id="427" r:id="rId14"/>
    <p:sldId id="428" r:id="rId15"/>
    <p:sldId id="468" r:id="rId16"/>
    <p:sldId id="429" r:id="rId17"/>
    <p:sldId id="430" r:id="rId18"/>
    <p:sldId id="431" r:id="rId19"/>
    <p:sldId id="469" r:id="rId20"/>
    <p:sldId id="425" r:id="rId21"/>
    <p:sldId id="381" r:id="rId22"/>
    <p:sldId id="384" r:id="rId23"/>
    <p:sldId id="385" r:id="rId24"/>
    <p:sldId id="386" r:id="rId25"/>
    <p:sldId id="387" r:id="rId26"/>
    <p:sldId id="388" r:id="rId27"/>
    <p:sldId id="389" r:id="rId28"/>
    <p:sldId id="390" r:id="rId29"/>
    <p:sldId id="391" r:id="rId30"/>
    <p:sldId id="392" r:id="rId31"/>
    <p:sldId id="393" r:id="rId32"/>
    <p:sldId id="394" r:id="rId33"/>
    <p:sldId id="432" r:id="rId34"/>
    <p:sldId id="433" r:id="rId35"/>
    <p:sldId id="434" r:id="rId36"/>
    <p:sldId id="294" r:id="rId37"/>
    <p:sldId id="32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35" autoAdjust="0"/>
    <p:restoredTop sz="94150"/>
  </p:normalViewPr>
  <p:slideViewPr>
    <p:cSldViewPr>
      <p:cViewPr varScale="1">
        <p:scale>
          <a:sx n="99" d="100"/>
          <a:sy n="99" d="100"/>
        </p:scale>
        <p:origin x="1032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E3BF73-F1B3-2F45-86C5-2836A2787F9D}" type="datetimeFigureOut">
              <a:rPr lang="en-US" smtClean="0"/>
              <a:t>3/25/23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5BD01-527B-E441-823F-2486EE1AF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239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3FC90-8D6B-47DB-9314-712520DE5D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43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3FC90-8D6B-47DB-9314-712520DE5D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263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3FC90-8D6B-47DB-9314-712520DE5D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6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3FC90-8D6B-47DB-9314-712520DE5D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385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3FC90-8D6B-47DB-9314-712520DE5D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202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3FC90-8D6B-47DB-9314-712520DE5D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269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3FC90-8D6B-47DB-9314-712520DE5D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151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3FC90-8D6B-47DB-9314-712520DE5D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329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3FC90-8D6B-47DB-9314-712520DE5D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258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3FC90-8D6B-47DB-9314-712520DE5D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901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3FC90-8D6B-47DB-9314-712520DE5D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576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3FC90-8D6B-47DB-9314-712520DE5D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59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9576" y="818745"/>
            <a:ext cx="7772400" cy="110998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6C0000"/>
                </a:solidFill>
                <a:latin typeface="Times New Roman" pitchFamily="18" charset="0"/>
                <a:cs typeface="Times New Roman" pitchFamily="18" charset="0"/>
              </a:rPr>
              <a:t>Brain Computer Interaction</a:t>
            </a:r>
            <a:endParaRPr lang="en-IN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38428" y="4437112"/>
            <a:ext cx="7854696" cy="175260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u="sng" dirty="0">
                <a:solidFill>
                  <a:schemeClr val="tx1"/>
                </a:solidFill>
              </a:rPr>
              <a:t>Course Instructors</a:t>
            </a:r>
          </a:p>
          <a:p>
            <a:r>
              <a:rPr lang="en-US" b="1" dirty="0">
                <a:solidFill>
                  <a:schemeClr val="tx1"/>
                </a:solidFill>
              </a:rPr>
              <a:t>Dr. Sreeja S R</a:t>
            </a:r>
          </a:p>
          <a:p>
            <a:r>
              <a:rPr lang="en-US" sz="2600" b="1" i="1" dirty="0">
                <a:solidFill>
                  <a:schemeClr val="tx1"/>
                </a:solidFill>
              </a:rPr>
              <a:t>Assistant Professor</a:t>
            </a:r>
          </a:p>
          <a:p>
            <a:pPr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altLang="en-US" b="1" dirty="0">
                <a:solidFill>
                  <a:schemeClr val="tx1"/>
                </a:solidFill>
                <a:latin typeface="Garamond" panose="02020404030301010803" pitchFamily="18" charset="0"/>
                <a:ea typeface="Noto Sans CJK SC" charset="-122"/>
              </a:rPr>
              <a:t>Indian Institute of Information Technology </a:t>
            </a:r>
          </a:p>
          <a:p>
            <a:pPr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altLang="en-US" b="1" dirty="0">
                <a:solidFill>
                  <a:schemeClr val="tx1"/>
                </a:solidFill>
                <a:latin typeface="Garamond" panose="02020404030301010803" pitchFamily="18" charset="0"/>
                <a:ea typeface="Noto Sans CJK SC" charset="-122"/>
              </a:rPr>
              <a:t>IIIT Sri City 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83405" y="2905425"/>
            <a:ext cx="7854696" cy="1752600"/>
          </a:xfrm>
          <a:prstGeom prst="rect">
            <a:avLst/>
          </a:prstGeom>
        </p:spPr>
        <p:txBody>
          <a:bodyPr vert="horz" lIns="0" rIns="18288">
            <a:normAutofit/>
          </a:bodyPr>
          <a:lstStyle>
            <a:lvl1pPr marL="0" marR="45720" indent="0" algn="r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None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tx2"/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C96731"/>
              </a:buClr>
              <a:defRPr/>
            </a:pPr>
            <a:r>
              <a:rPr lang="en-US" sz="2800" b="1" dirty="0">
                <a:solidFill>
                  <a:srgbClr val="000000">
                    <a:lumMod val="65000"/>
                    <a:lumOff val="35000"/>
                  </a:srgbClr>
                </a:solidFill>
              </a:rPr>
              <a:t>Feature Translation</a:t>
            </a: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04D23BAF-DB54-C046-9F10-D252415BD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961"/>
            <a:ext cx="1547663" cy="1516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D4671E2-0D8B-4FDC-0E95-256C0954C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336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4836" y="3124201"/>
            <a:ext cx="8679180" cy="9035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4200" dirty="0">
                <a:solidFill>
                  <a:srgbClr val="0B5ED7"/>
                </a:solidFill>
              </a:rPr>
              <a:t>Bayes’ Theorem of Probability</a:t>
            </a:r>
            <a:endParaRPr lang="en-US" sz="4200" dirty="0">
              <a:solidFill>
                <a:srgbClr val="0B5ED7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88682-40FB-12FD-5071-DD749AEB6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676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0205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Simple Probability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299176" y="1783225"/>
                <a:ext cx="7734300" cy="2380140"/>
              </a:xfrm>
              <a:prstGeom prst="rect">
                <a:avLst/>
              </a:prstGeom>
              <a:gradFill flip="none"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5400000" scaled="0"/>
                <a:tileRect/>
              </a:gra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there are </a:t>
                </a:r>
                <a:r>
                  <a:rPr lang="en-US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elementary events associated with a random experiment and </a:t>
                </a:r>
                <a:r>
                  <a:rPr lang="en-US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</a:t>
                </a:r>
                <a:r>
                  <a:rPr lang="en-US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them are favorable to an event </a:t>
                </a:r>
                <a:r>
                  <a:rPr lang="en-US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then the probability of happening or occurrence of </a:t>
                </a:r>
                <a:r>
                  <a:rPr lang="en-US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solidFill>
                            <a:srgbClr val="A5002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IN" i="1">
                          <a:solidFill>
                            <a:srgbClr val="A5002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IN" i="1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IN" dirty="0">
                  <a:solidFill>
                    <a:srgbClr val="A5002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176" y="1783225"/>
                <a:ext cx="7734300" cy="23801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ounded Rectangle 16"/>
          <p:cNvSpPr/>
          <p:nvPr/>
        </p:nvSpPr>
        <p:spPr>
          <a:xfrm>
            <a:off x="2299176" y="1769380"/>
            <a:ext cx="7734300" cy="480060"/>
          </a:xfrm>
          <a:prstGeom prst="round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Definition 8.2: </a:t>
            </a:r>
            <a:r>
              <a:rPr lang="en-US" sz="20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Simple Probability</a:t>
            </a:r>
            <a:endParaRPr lang="en-IN" sz="20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1CA2E-169C-8D46-F32E-4CC3EED69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666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0205" y="260648"/>
            <a:ext cx="8425339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Simple Probability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3334" y="1592580"/>
            <a:ext cx="8630202" cy="4732020"/>
          </a:xfrm>
        </p:spPr>
        <p:txBody>
          <a:bodyPr>
            <a:normAutofit/>
          </a:bodyPr>
          <a:lstStyle/>
          <a:p>
            <a:pPr marL="349250" indent="-295275" algn="just"/>
            <a:r>
              <a:rPr lang="en-US" sz="2000" dirty="0"/>
              <a:t>Suppose, A and B are any two events and </a:t>
            </a:r>
            <a:r>
              <a:rPr lang="en-US" sz="2000" i="1" dirty="0"/>
              <a:t>P(A)</a:t>
            </a:r>
            <a:r>
              <a:rPr lang="en-US" sz="2000" dirty="0"/>
              <a:t>, </a:t>
            </a:r>
            <a:r>
              <a:rPr lang="en-US" sz="2000" i="1" dirty="0"/>
              <a:t>P(B)</a:t>
            </a:r>
            <a:r>
              <a:rPr lang="en-US" sz="2000" dirty="0"/>
              <a:t> denote the probabilities that the events </a:t>
            </a:r>
            <a:r>
              <a:rPr lang="en-US" sz="2000" i="1" dirty="0"/>
              <a:t>A</a:t>
            </a:r>
            <a:r>
              <a:rPr lang="en-US" sz="2000" dirty="0"/>
              <a:t> and </a:t>
            </a:r>
            <a:r>
              <a:rPr lang="en-US" sz="2000" i="1" dirty="0"/>
              <a:t>B </a:t>
            </a:r>
            <a:r>
              <a:rPr lang="en-US" sz="2000" dirty="0"/>
              <a:t>will occur, respectively. </a:t>
            </a:r>
          </a:p>
          <a:p>
            <a:pPr marL="2543810" lvl="8" indent="-295275" algn="just"/>
            <a:endParaRPr lang="en-US" sz="800" dirty="0"/>
          </a:p>
          <a:p>
            <a:pPr marL="349250" indent="-295275" algn="just"/>
            <a:r>
              <a:rPr lang="en-US" sz="2000" b="1" dirty="0"/>
              <a:t>Mutually Exclusive Events: </a:t>
            </a:r>
            <a:r>
              <a:rPr lang="en-US" sz="2000" dirty="0"/>
              <a:t> </a:t>
            </a:r>
          </a:p>
          <a:p>
            <a:pPr marL="715010" lvl="1" indent="-295275" algn="just"/>
            <a:r>
              <a:rPr lang="en-US" sz="1800" dirty="0"/>
              <a:t>Two events are mutually exclusive, if the occurrence of one precludes the occurrence of the other.</a:t>
            </a:r>
          </a:p>
          <a:p>
            <a:pPr marL="53975" indent="0" algn="just">
              <a:buNone/>
            </a:pPr>
            <a:r>
              <a:rPr lang="en-US" sz="2000" b="1" dirty="0"/>
              <a:t>     	</a:t>
            </a:r>
            <a:r>
              <a:rPr lang="en-US" sz="2000" b="1" dirty="0">
                <a:solidFill>
                  <a:srgbClr val="0B5ED7"/>
                </a:solidFill>
              </a:rPr>
              <a:t>Example: </a:t>
            </a:r>
            <a:r>
              <a:rPr lang="en-US" sz="2000" dirty="0">
                <a:solidFill>
                  <a:srgbClr val="0B5ED7"/>
                </a:solidFill>
              </a:rPr>
              <a:t>Tossing a coin (two events)</a:t>
            </a:r>
          </a:p>
          <a:p>
            <a:pPr marL="53975" indent="0" algn="just">
              <a:buNone/>
            </a:pPr>
            <a:r>
              <a:rPr lang="en-US" sz="2000" dirty="0">
                <a:solidFill>
                  <a:srgbClr val="0B5ED7"/>
                </a:solidFill>
              </a:rPr>
              <a:t>	                   Tossing a </a:t>
            </a:r>
            <a:r>
              <a:rPr lang="en-US" sz="2000" dirty="0" err="1">
                <a:solidFill>
                  <a:srgbClr val="0B5ED7"/>
                </a:solidFill>
              </a:rPr>
              <a:t>ludo</a:t>
            </a:r>
            <a:r>
              <a:rPr lang="en-US" sz="2000" dirty="0">
                <a:solidFill>
                  <a:srgbClr val="0B5ED7"/>
                </a:solidFill>
              </a:rPr>
              <a:t> cube (Six events)</a:t>
            </a:r>
          </a:p>
          <a:p>
            <a:pPr marL="53975" indent="0" algn="just">
              <a:buNone/>
            </a:pPr>
            <a:endParaRPr lang="en-US" sz="2000" dirty="0"/>
          </a:p>
          <a:p>
            <a:pPr marL="396875" indent="-342900" algn="just">
              <a:buSzPct val="135000"/>
              <a:buBlip>
                <a:blip r:embed="rId2"/>
              </a:buBlip>
            </a:pPr>
            <a:r>
              <a:rPr lang="en-US" sz="2000" dirty="0"/>
              <a:t>Can you give an example, so that two events are not mutually exclusive?</a:t>
            </a:r>
          </a:p>
          <a:p>
            <a:pPr marL="53975" indent="0" algn="just">
              <a:buNone/>
            </a:pPr>
            <a:r>
              <a:rPr lang="en-US" sz="2000" dirty="0"/>
              <a:t>     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Hint: Tossing two identical coins, Heart and King</a:t>
            </a:r>
          </a:p>
          <a:p>
            <a:pPr marL="396875" indent="-342900"/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2AB2D-E0D0-2350-E99E-A62133794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062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0205" y="260648"/>
            <a:ext cx="8425339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Simple Probability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3334" y="1592580"/>
            <a:ext cx="8630202" cy="4732020"/>
          </a:xfrm>
        </p:spPr>
        <p:txBody>
          <a:bodyPr>
            <a:normAutofit/>
          </a:bodyPr>
          <a:lstStyle/>
          <a:p>
            <a:pPr marL="349250" indent="-295275" algn="just"/>
            <a:r>
              <a:rPr lang="en-US" sz="2000" b="1" dirty="0"/>
              <a:t>Independent events:</a:t>
            </a:r>
            <a:r>
              <a:rPr lang="en-US" sz="2000" dirty="0"/>
              <a:t> Two events are independent if occurrences of one does not alter the occurrence of other.</a:t>
            </a:r>
          </a:p>
          <a:p>
            <a:pPr marL="2269490" lvl="7" indent="-295275" algn="just"/>
            <a:endParaRPr lang="en-US" sz="1000" dirty="0"/>
          </a:p>
          <a:p>
            <a:pPr marL="53975" indent="0" algn="just">
              <a:buNone/>
            </a:pPr>
            <a:r>
              <a:rPr lang="en-US" sz="2000" b="1" dirty="0">
                <a:solidFill>
                  <a:srgbClr val="0B5ED7"/>
                </a:solidFill>
              </a:rPr>
              <a:t>     Example:	</a:t>
            </a:r>
            <a:r>
              <a:rPr lang="en-US" sz="2000" dirty="0">
                <a:solidFill>
                  <a:srgbClr val="0B5ED7"/>
                </a:solidFill>
              </a:rPr>
              <a:t>Tossing both coin and </a:t>
            </a:r>
            <a:r>
              <a:rPr lang="en-US" sz="2000" dirty="0" err="1">
                <a:solidFill>
                  <a:srgbClr val="0B5ED7"/>
                </a:solidFill>
              </a:rPr>
              <a:t>ludo</a:t>
            </a:r>
            <a:r>
              <a:rPr lang="en-US" sz="2000" dirty="0">
                <a:solidFill>
                  <a:srgbClr val="0B5ED7"/>
                </a:solidFill>
              </a:rPr>
              <a:t> cube together. </a:t>
            </a:r>
          </a:p>
          <a:p>
            <a:pPr marL="53975" indent="0" algn="just">
              <a:buNone/>
            </a:pPr>
            <a:endParaRPr lang="en-US" sz="2000" dirty="0">
              <a:solidFill>
                <a:srgbClr val="0B5ED7"/>
              </a:solidFill>
            </a:endParaRPr>
          </a:p>
          <a:p>
            <a:pPr marL="53975" indent="0" algn="just">
              <a:buNone/>
            </a:pPr>
            <a:endParaRPr lang="en-US" sz="2000" dirty="0">
              <a:solidFill>
                <a:srgbClr val="0B5ED7"/>
              </a:solidFill>
            </a:endParaRPr>
          </a:p>
          <a:p>
            <a:pPr marL="396875" indent="-342900" algn="just">
              <a:buSzPct val="129000"/>
              <a:buBlip>
                <a:blip r:embed="rId2"/>
              </a:buBlip>
            </a:pPr>
            <a:r>
              <a:rPr lang="en-US" sz="2000" dirty="0"/>
              <a:t>Can you give an example, where an event is dependent on one or more other events(s)?</a:t>
            </a:r>
          </a:p>
          <a:p>
            <a:pPr marL="53975" indent="0" algn="just">
              <a:buSzPct val="129000"/>
              <a:buNone/>
            </a:pPr>
            <a:r>
              <a:rPr lang="en-US" sz="2000" dirty="0"/>
              <a:t>     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Hint: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Receiving a message (A) through a communication channel (B) </a:t>
            </a:r>
          </a:p>
          <a:p>
            <a:pPr marL="53975" indent="0" algn="just">
              <a:buSzPct val="129000"/>
              <a:buNone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     over a computer (C), rain and train.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FA1DC-878C-C1F4-D049-BA26A9845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607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0205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Joint Probability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299176" y="1783224"/>
                <a:ext cx="7734300" cy="3634596"/>
              </a:xfrm>
              <a:prstGeom prst="rect">
                <a:avLst/>
              </a:prstGeom>
              <a:gradFill flip="none"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5400000" scaled="0"/>
                <a:tileRect/>
              </a:gra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:r>
                  <a:rPr lang="en-US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P(A)</a:t>
                </a:r>
                <a:r>
                  <a:rPr 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P(B)</a:t>
                </a:r>
                <a:r>
                  <a:rPr 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the probability of two events, then</a:t>
                </a:r>
              </a:p>
              <a:p>
                <a:pPr algn="just"/>
                <a:endParaRPr lang="en-US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I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I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I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dirty="0">
                    <a:solidFill>
                      <a:srgbClr val="0B5ED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:r>
                  <a:rPr lang="en-IN" i="1" dirty="0">
                    <a:solidFill>
                      <a:srgbClr val="0B5ED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IN" dirty="0">
                    <a:solidFill>
                      <a:srgbClr val="0B5ED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IN" i="1" dirty="0">
                    <a:solidFill>
                      <a:srgbClr val="0B5ED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IN" dirty="0">
                    <a:solidFill>
                      <a:srgbClr val="0B5ED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mutually exclusive, then </a:t>
                </a:r>
                <a14:m>
                  <m:oMath xmlns:m="http://schemas.openxmlformats.org/officeDocument/2006/math">
                    <m:r>
                      <a:rPr lang="en-IN" i="1" dirty="0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IN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IN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IN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IN" i="1" dirty="0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rgbClr val="0B5ED7"/>
                  </a:solidFill>
                  <a:latin typeface="Cambria Math"/>
                </a:endParaRPr>
              </a:p>
              <a:p>
                <a:r>
                  <a:rPr lang="en-IN" dirty="0">
                    <a:solidFill>
                      <a:srgbClr val="0B5ED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:r>
                  <a:rPr lang="en-IN" i="1" dirty="0">
                    <a:solidFill>
                      <a:srgbClr val="0B5ED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IN" dirty="0">
                    <a:solidFill>
                      <a:srgbClr val="0B5ED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IN" i="1" dirty="0">
                    <a:solidFill>
                      <a:srgbClr val="0B5ED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IN" dirty="0">
                    <a:solidFill>
                      <a:srgbClr val="0B5ED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independent events, then </a:t>
                </a:r>
                <a14:m>
                  <m:oMath xmlns:m="http://schemas.openxmlformats.org/officeDocument/2006/math">
                    <m:r>
                      <a:rPr lang="en-IN" i="1" dirty="0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IN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IN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IN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IN" i="1" dirty="0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rgbClr val="0B5ED7"/>
                        </a:solidFill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𝐴</m:t>
                        </m:r>
                      </m:e>
                    </m:d>
                    <m:r>
                      <a:rPr lang="en-US" i="1" dirty="0">
                        <a:solidFill>
                          <a:srgbClr val="0B5ED7"/>
                        </a:solidFill>
                        <a:latin typeface="Cambria Math"/>
                      </a:rPr>
                      <m:t>.</m:t>
                    </m:r>
                    <m:r>
                      <a:rPr lang="en-US" i="1" dirty="0">
                        <a:solidFill>
                          <a:srgbClr val="0B5ED7"/>
                        </a:solidFill>
                        <a:latin typeface="Cambria Math"/>
                      </a:rPr>
                      <m:t>𝑃</m:t>
                    </m:r>
                    <m:r>
                      <a:rPr lang="en-US" i="1" dirty="0">
                        <a:solidFill>
                          <a:srgbClr val="0B5ED7"/>
                        </a:solidFill>
                        <a:latin typeface="Cambria Math"/>
                      </a:rPr>
                      <m:t>(</m:t>
                    </m:r>
                    <m:r>
                      <a:rPr lang="en-US" i="1" dirty="0">
                        <a:solidFill>
                          <a:srgbClr val="0B5ED7"/>
                        </a:solidFill>
                        <a:latin typeface="Cambria Math"/>
                      </a:rPr>
                      <m:t>𝐵</m:t>
                    </m:r>
                    <m:r>
                      <a:rPr lang="en-US" i="1" dirty="0">
                        <a:solidFill>
                          <a:srgbClr val="0B5ED7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dirty="0">
                  <a:solidFill>
                    <a:srgbClr val="0B5ED7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>
                          <a:solidFill>
                            <a:srgbClr val="0B5ED7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0B5ED7"/>
                  </a:solidFill>
                  <a:latin typeface="Times New Roman" panose="02020603050405020304" pitchFamily="18" charset="0"/>
                </a:endParaRPr>
              </a:p>
              <a:p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Thus, for mutually exclusive events</a:t>
                </a:r>
              </a:p>
              <a:p>
                <a:endParaRPr lang="en-IN" sz="1000" dirty="0">
                  <a:solidFill>
                    <a:srgbClr val="0B5ED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I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I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176" y="1783224"/>
                <a:ext cx="7734300" cy="36345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ounded Rectangle 16"/>
          <p:cNvSpPr/>
          <p:nvPr/>
        </p:nvSpPr>
        <p:spPr>
          <a:xfrm>
            <a:off x="2299176" y="1769380"/>
            <a:ext cx="7734300" cy="480060"/>
          </a:xfrm>
          <a:prstGeom prst="round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Definition 8.3: </a:t>
            </a:r>
            <a:r>
              <a:rPr lang="en-US" sz="20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Joint Probability</a:t>
            </a:r>
            <a:endParaRPr lang="en-IN" sz="20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008A6-3932-5012-F58E-F03BA018E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518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0205" y="260648"/>
            <a:ext cx="8425339" cy="1004272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Conditional Probability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115003" y="1641505"/>
                <a:ext cx="8037127" cy="4759295"/>
              </a:xfrm>
              <a:prstGeom prst="rect">
                <a:avLst/>
              </a:prstGeom>
              <a:gradFill flip="none"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5400000" scaled="0"/>
                <a:tileRect/>
              </a:gra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dirty="0"/>
              </a:p>
              <a:p>
                <a:pPr algn="just"/>
                <a:r>
                  <a:rPr lang="en-US" dirty="0"/>
                  <a:t>If events are dependent, then their probability is expressed by conditional probability. The probability that </a:t>
                </a:r>
                <a:r>
                  <a:rPr lang="en-US" i="1" dirty="0"/>
                  <a:t>A</a:t>
                </a:r>
                <a:r>
                  <a:rPr lang="en-US" dirty="0"/>
                  <a:t> occurs given that </a:t>
                </a:r>
                <a:r>
                  <a:rPr lang="en-US" i="1" dirty="0"/>
                  <a:t>B</a:t>
                </a:r>
                <a:r>
                  <a:rPr lang="en-US" dirty="0"/>
                  <a:t> is denoted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algn="just"/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I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Suppose, </a:t>
                </a:r>
                <a:r>
                  <a:rPr lang="en-IN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I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IN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I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two events associated with a random experiment. The probability of </a:t>
                </a:r>
                <a:r>
                  <a:rPr lang="en-IN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I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under the condition that </a:t>
                </a:r>
                <a:r>
                  <a:rPr lang="en-IN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I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has already occurred and </a:t>
                </a:r>
                <a14:m>
                  <m:oMath xmlns:m="http://schemas.openxmlformats.org/officeDocument/2006/math">
                    <m:r>
                      <a:rPr lang="en-IN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IN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IN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r>
                  <a:rPr lang="en-I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given by </a:t>
                </a:r>
              </a:p>
              <a:p>
                <a:pPr algn="just"/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IN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Number</m:t>
                          </m:r>
                          <m:r>
                            <a:rPr lang="en-IN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IN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events</m:t>
                          </m:r>
                          <m:r>
                            <a:rPr lang="en-IN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which</m:t>
                          </m:r>
                          <m:r>
                            <a:rPr lang="en-IN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are</m:t>
                          </m:r>
                          <m:r>
                            <a:rPr lang="en-IN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favourable</m:t>
                          </m:r>
                          <m:r>
                            <a:rPr lang="en-IN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to</m:t>
                          </m:r>
                          <m:r>
                            <a:rPr lang="en-IN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Number</m:t>
                          </m:r>
                          <m:r>
                            <a:rPr lang="en-IN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IN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events</m:t>
                          </m:r>
                          <m:r>
                            <a:rPr lang="en-IN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  <m:r>
                            <a:rPr lang="en-IN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I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Number</m:t>
                          </m:r>
                          <m:r>
                            <a:rPr lang="en-IN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IN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events</m:t>
                          </m:r>
                          <m:r>
                            <a:rPr lang="en-IN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IN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favourable</m:t>
                          </m:r>
                          <m:r>
                            <a:rPr lang="en-IN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to</m:t>
                          </m:r>
                          <m:r>
                            <a:rPr lang="en-IN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Number</m:t>
                          </m:r>
                          <m:r>
                            <a:rPr lang="en-IN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IN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events</m:t>
                          </m:r>
                          <m:r>
                            <a:rPr lang="en-IN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favourable</m:t>
                          </m:r>
                          <m:r>
                            <a:rPr lang="en-IN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to</m:t>
                          </m:r>
                          <m:r>
                            <a:rPr lang="en-IN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I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endParaRPr lang="en-IN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003" y="1641505"/>
                <a:ext cx="8037127" cy="47592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ounded Rectangle 16"/>
          <p:cNvSpPr/>
          <p:nvPr/>
        </p:nvSpPr>
        <p:spPr>
          <a:xfrm>
            <a:off x="2115003" y="1624092"/>
            <a:ext cx="8037126" cy="480060"/>
          </a:xfrm>
          <a:prstGeom prst="round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Definition 8.2: </a:t>
            </a:r>
            <a:r>
              <a:rPr lang="en-US" sz="20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Conditional Probability</a:t>
            </a:r>
            <a:endParaRPr lang="en-IN" sz="20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05DA4-12E8-6AE1-0E88-9E86500F0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528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0205" y="260648"/>
            <a:ext cx="8425339" cy="851872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Conditional Probability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115002" y="1401476"/>
                <a:ext cx="8037127" cy="5326985"/>
              </a:xfrm>
              <a:prstGeom prst="rect">
                <a:avLst/>
              </a:prstGeom>
              <a:gradFill flip="none"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5400000" scaled="0"/>
                <a:tileRect/>
              </a:gra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dirty="0"/>
              </a:p>
              <a:p>
                <a:pPr algn="just"/>
                <a:endParaRPr lang="en-US" dirty="0"/>
              </a:p>
              <a:p>
                <a:pPr algn="just"/>
                <a:endParaRPr lang="en-US" dirty="0"/>
              </a:p>
              <a:p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∩</m:t>
                        </m:r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      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𝑖𝑓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≠0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IN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          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∩</m:t>
                        </m:r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      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𝑖𝑓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)≠0</m:t>
                    </m:r>
                  </m:oMath>
                </a14:m>
                <a:endParaRPr lang="en-I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</a:p>
              <a:p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three events </a:t>
                </a:r>
                <a:r>
                  <a:rPr lang="en-I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I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I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</a:t>
                </a:r>
                <a:endParaRPr lang="en-IN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∩</m:t>
                          </m:r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∩</m:t>
                          </m:r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</m:d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</m:d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e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∩</m:t>
                          </m:r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IN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</a:t>
                </a:r>
                <a:r>
                  <a:rPr lang="en-US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events </a:t>
                </a:r>
                <a:r>
                  <a:rPr lang="en-US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i="1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</a:t>
                </a:r>
                <a:r>
                  <a:rPr lang="en-US" i="1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…, A</a:t>
                </a:r>
                <a:r>
                  <a:rPr lang="en-US" i="1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if all events are mutually independent to each other</a:t>
                </a:r>
              </a:p>
              <a:p>
                <a:endParaRPr lang="en-IN" sz="1000" i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∩ …………∩</m:t>
                          </m:r>
                          <m:sSub>
                            <m:sSubPr>
                              <m:ctrlP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…………</m:t>
                      </m:r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b="1" dirty="0">
                    <a:solidFill>
                      <a:srgbClr val="0B5ED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Note:</a:t>
                </a:r>
              </a:p>
              <a:p>
                <a:pPr marL="53975"/>
                <a14:m>
                  <m:oMath xmlns:m="http://schemas.openxmlformats.org/officeDocument/2006/math">
                    <m:r>
                      <a:rPr lang="en-US">
                        <a:solidFill>
                          <a:srgbClr val="0B5ED7"/>
                        </a:solidFill>
                        <a:latin typeface="Cambria Math"/>
                      </a:rPr>
                      <m:t>                                   </m:t>
                    </m:r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0B5ED7"/>
                    </a:solidFill>
                  </a:rPr>
                  <a:t>	if events are </a:t>
                </a:r>
                <a:r>
                  <a:rPr lang="en-US" b="1" dirty="0">
                    <a:solidFill>
                      <a:srgbClr val="0B5ED7"/>
                    </a:solidFill>
                  </a:rPr>
                  <a:t>mutually exclusive</a:t>
                </a:r>
              </a:p>
              <a:p>
                <a:pPr marL="53975"/>
                <a:r>
                  <a:rPr lang="en-US" dirty="0">
                    <a:solidFill>
                      <a:srgbClr val="0B5ED7"/>
                    </a:solidFill>
                  </a:rPr>
                  <a:t>		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B5ED7"/>
                    </a:solidFill>
                  </a:rPr>
                  <a:t>       if </a:t>
                </a:r>
                <a:r>
                  <a:rPr lang="en-US" i="1" dirty="0">
                    <a:solidFill>
                      <a:srgbClr val="0B5ED7"/>
                    </a:solidFill>
                  </a:rPr>
                  <a:t>A</a:t>
                </a:r>
                <a:r>
                  <a:rPr lang="en-US" dirty="0">
                    <a:solidFill>
                      <a:srgbClr val="0B5ED7"/>
                    </a:solidFill>
                  </a:rPr>
                  <a:t> and </a:t>
                </a:r>
                <a:r>
                  <a:rPr lang="en-US" i="1" dirty="0">
                    <a:solidFill>
                      <a:srgbClr val="0B5ED7"/>
                    </a:solidFill>
                  </a:rPr>
                  <a:t>B</a:t>
                </a:r>
                <a:r>
                  <a:rPr lang="en-US" dirty="0">
                    <a:solidFill>
                      <a:srgbClr val="0B5ED7"/>
                    </a:solidFill>
                  </a:rPr>
                  <a:t> are </a:t>
                </a:r>
                <a:r>
                  <a:rPr lang="en-US" b="1" dirty="0">
                    <a:solidFill>
                      <a:srgbClr val="0B5ED7"/>
                    </a:solidFill>
                  </a:rPr>
                  <a:t>independent</a:t>
                </a:r>
              </a:p>
              <a:p>
                <a:pPr marL="53975"/>
                <a:r>
                  <a:rPr lang="en-US" dirty="0">
                    <a:solidFill>
                      <a:srgbClr val="0B5ED7"/>
                    </a:solidFill>
                  </a:rPr>
                  <a:t>		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i="1" dirty="0">
                    <a:solidFill>
                      <a:srgbClr val="0B5ED7"/>
                    </a:solidFill>
                  </a:rPr>
                  <a:t> </a:t>
                </a:r>
                <a:r>
                  <a:rPr lang="en-US" dirty="0">
                    <a:solidFill>
                      <a:srgbClr val="0B5ED7"/>
                    </a:solidFill>
                  </a:rPr>
                  <a:t>otherwise</a:t>
                </a:r>
                <a:r>
                  <a:rPr lang="en-US" b="1" dirty="0">
                    <a:solidFill>
                      <a:srgbClr val="0B5ED7"/>
                    </a:solidFill>
                  </a:rPr>
                  <a:t>,</a:t>
                </a:r>
              </a:p>
              <a:p>
                <a:pPr marL="53975"/>
                <a:r>
                  <a:rPr lang="en-US" b="1" dirty="0">
                    <a:solidFill>
                      <a:srgbClr val="0B5ED7"/>
                    </a:solidFill>
                  </a:rPr>
                  <a:t>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en-US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rgbClr val="0B5ED7"/>
                  </a:solidFill>
                </a:endParaRPr>
              </a:p>
              <a:p>
                <a:endParaRPr lang="en-IN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I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002" y="1401476"/>
                <a:ext cx="8037127" cy="53269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>
          <a:xfrm>
            <a:off x="2115002" y="1384062"/>
            <a:ext cx="8037126" cy="503719"/>
          </a:xfrm>
          <a:prstGeom prst="round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Corollary 8.1: </a:t>
            </a:r>
            <a:r>
              <a:rPr lang="en-US" sz="20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Conditional Probability</a:t>
            </a:r>
            <a:endParaRPr lang="en-IN" sz="20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D0655-3E43-FB78-66D7-EDECFE5C4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680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0205" y="260648"/>
            <a:ext cx="8425339" cy="928072"/>
          </a:xfrm>
        </p:spPr>
        <p:txBody>
          <a:bodyPr>
            <a:normAutofit/>
          </a:bodyPr>
          <a:lstStyle/>
          <a:p>
            <a:pPr algn="just"/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Conditional Probability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1762311" y="1485004"/>
                <a:ext cx="8546359" cy="5060576"/>
              </a:xfrm>
            </p:spPr>
            <p:txBody>
              <a:bodyPr>
                <a:normAutofit fontScale="92500" lnSpcReduction="10000"/>
              </a:bodyPr>
              <a:lstStyle/>
              <a:p>
                <a:pPr marL="396875" indent="-342900" algn="just"/>
                <a:r>
                  <a:rPr lang="en-US" sz="2000" dirty="0">
                    <a:ea typeface="Cambria Math" panose="02040503050406030204" pitchFamily="18" charset="0"/>
                  </a:rPr>
                  <a:t>Generalization of Conditional Probability:    </a:t>
                </a:r>
              </a:p>
              <a:p>
                <a:pPr marL="53975" indent="0">
                  <a:buNone/>
                </a:pPr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39775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</a:t>
                </a:r>
              </a:p>
              <a:p>
                <a:pPr marL="739775" indent="0"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)∙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	∵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en-US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P(A)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P(B) </a:t>
                </a:r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</a:p>
              <a:p>
                <a:pPr marL="53975" indent="0">
                  <a:buNone/>
                </a:pPr>
                <a:r>
                  <a:rPr lang="en-US" sz="2000" dirty="0"/>
                  <a:t>By the law of total probability : P(B)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</m:d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acc>
                              <m:accPr>
                                <m:chr m:val="̅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sz="2000">
                        <a:latin typeface="Cambria Math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sz="2000">
                        <a:latin typeface="Cambria Math"/>
                        <a:ea typeface="Cambria Math" panose="02040503050406030204" pitchFamily="18" charset="0"/>
                      </a:rPr>
                      <m:t>where</m:t>
                    </m:r>
                    <m:r>
                      <m:rPr>
                        <m:nor/>
                      </m:rPr>
                      <a:rPr lang="en-US" sz="200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e>
                    </m:acc>
                    <m:r>
                      <m:rPr>
                        <m:nor/>
                      </m:rPr>
                      <a:rPr lang="en-US" sz="2000" dirty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denotes</m:t>
                    </m:r>
                    <m:r>
                      <m:rPr>
                        <m:nor/>
                      </m:rPr>
                      <a:rPr lang="en-US" sz="2000" dirty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the</m:t>
                    </m:r>
                    <m:r>
                      <m:rPr>
                        <m:nor/>
                      </m:rPr>
                      <a:rPr lang="en-US" sz="2000" dirty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compliment</m:t>
                    </m:r>
                    <m:r>
                      <m:rPr>
                        <m:nor/>
                      </m:rPr>
                      <a:rPr lang="en-US" sz="2000" dirty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of</m:t>
                    </m:r>
                    <m:r>
                      <m:rPr>
                        <m:nor/>
                      </m:rPr>
                      <a:rPr lang="en-US" sz="2000" dirty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event</m:t>
                    </m:r>
                    <m:r>
                      <m:rPr>
                        <m:nor/>
                      </m:rPr>
                      <a:rPr lang="en-US" sz="2000" dirty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A</m:t>
                    </m:r>
                    <m:r>
                      <m:rPr>
                        <m:nor/>
                      </m:rPr>
                      <a:rPr lang="en-US" sz="2000" dirty="0"/>
                      <m:t>. </m:t>
                    </m:r>
                    <m:r>
                      <m:rPr>
                        <m:nor/>
                      </m:rPr>
                      <a:rPr lang="en-US" sz="2000" dirty="0"/>
                      <m:t>Thus</m:t>
                    </m:r>
                    <m:r>
                      <m:rPr>
                        <m:nor/>
                      </m:rPr>
                      <a:rPr lang="en-US" sz="2000" dirty="0"/>
                      <m:t>, </m:t>
                    </m:r>
                  </m:oMath>
                </a14:m>
                <a:endParaRPr lang="en-US" sz="2000" dirty="0"/>
              </a:p>
              <a:p>
                <a:pPr marL="53975" indent="0">
                  <a:buNone/>
                </a:pPr>
                <a:endParaRPr lang="en-US" sz="2000" dirty="0"/>
              </a:p>
              <a:p>
                <a:pPr marL="739775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B</m:t>
                                  </m:r>
                                  <m:r>
                                    <a:rPr lang="en-US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∩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</m:d>
                              <m: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B</m:t>
                                  </m:r>
                                  <m:r>
                                    <a:rPr lang="en-US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∩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39775" indent="-685800">
                  <a:buNone/>
                </a:pPr>
                <a:r>
                  <a:rPr lang="en-US" sz="2000" b="1" dirty="0">
                    <a:ea typeface="Cambria Math" panose="02040503050406030204" pitchFamily="18" charset="0"/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</m:d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</m:d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</m:d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│</m:t>
                        </m:r>
                        <m:acc>
                          <m:accPr>
                            <m:chr m:val="̅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</m:acc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)∙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</m:acc>
                        <m: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</a:p>
              <a:p>
                <a:pPr marL="396875" indent="-342900" algn="just"/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62311" y="1485004"/>
                <a:ext cx="8546359" cy="5060576"/>
              </a:xfrm>
              <a:blipFill>
                <a:blip r:embed="rId2"/>
                <a:stretch>
                  <a:fillRect t="-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50B32-B406-815E-A3CB-E913D4235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23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0205" y="260648"/>
            <a:ext cx="8425339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Conditional Probability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1883334" y="1592580"/>
                <a:ext cx="8630202" cy="4732020"/>
              </a:xfrm>
            </p:spPr>
            <p:txBody>
              <a:bodyPr>
                <a:normAutofit/>
              </a:bodyPr>
              <a:lstStyle/>
              <a:p>
                <a:pPr marL="53975" indent="0" algn="just">
                  <a:buNone/>
                </a:pPr>
                <a:endParaRPr lang="en-US" sz="2000" dirty="0"/>
              </a:p>
              <a:p>
                <a:pPr marL="53975" indent="0" algn="just">
                  <a:buNone/>
                </a:pPr>
                <a:r>
                  <a:rPr lang="en-US" sz="2000" dirty="0"/>
                  <a:t>     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 general, </a:t>
                </a:r>
              </a:p>
              <a:p>
                <a:pPr marL="53975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e>
                      </m:d>
                      <m: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e>
                          </m:d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e>
                          </m:d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│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marL="53975" indent="0" algn="ctr">
                  <a:buNone/>
                </a:pPr>
                <a:r>
                  <a:rPr lang="en-US" sz="2000" dirty="0"/>
                  <a:t>				 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3334" y="1592580"/>
                <a:ext cx="8630202" cy="473202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1AE03-CCFD-F891-BBB9-7576ACA94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842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0205" y="260648"/>
            <a:ext cx="8425339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Total Probability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Date Placeholder 3"/>
          <p:cNvSpPr txBox="1">
            <a:spLocks/>
          </p:cNvSpPr>
          <p:nvPr/>
        </p:nvSpPr>
        <p:spPr>
          <a:xfrm>
            <a:off x="1883335" y="6356358"/>
            <a:ext cx="2184347" cy="365125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marL="0" algn="l" defTabSz="914400" rtl="0" eaLnBrk="1" latinLnBrk="0" hangingPunct="1">
              <a:defRPr kumimoji="0" sz="1200" kern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4617B">
                    <a:shade val="90000"/>
                  </a:srgbClr>
                </a:solidFill>
              </a:rPr>
              <a:t>CS 40003: Data Analytics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9528546" y="6356358"/>
            <a:ext cx="780124" cy="365125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D238DB-7230-45D0-89A2-1890D4DEDBDF}" type="slidenum">
              <a:rPr lang="en-IN">
                <a:solidFill>
                  <a:srgbClr val="04617B">
                    <a:shade val="90000"/>
                  </a:srgbClr>
                </a:solidFill>
              </a:rPr>
              <a:pPr/>
              <a:t>19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175963" y="1764541"/>
                <a:ext cx="8037127" cy="2306712"/>
              </a:xfrm>
              <a:prstGeom prst="rect">
                <a:avLst/>
              </a:prstGeom>
              <a:gradFill flip="none"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5400000" scaled="0"/>
                <a:tileRect/>
              </a:gra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I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,……</m:t>
                    </m:r>
                    <m:sSub>
                      <m:sSubPr>
                        <m:ctrlP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</a:t>
                </a:r>
                <a:r>
                  <a:rPr lang="en-IN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I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mutually exclusive and exhaustive events associated with a random experiment. If </a:t>
                </a:r>
                <a:r>
                  <a:rPr lang="en-IN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I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any event which occurs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I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I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……</m:t>
                    </m:r>
                    <m:sSub>
                      <m:sSubPr>
                        <m:ctrlP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then</a:t>
                </a:r>
              </a:p>
              <a:p>
                <a:pPr algn="just"/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I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I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sSub>
                            <m:sSubPr>
                              <m:ctrlPr>
                                <a:rPr lang="en-I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I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I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I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sSub>
                            <m:sSubPr>
                              <m:ctrlPr>
                                <a:rPr lang="en-I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I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I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+………….+</m:t>
                      </m:r>
                      <m:r>
                        <a:rPr lang="en-I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I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I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I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I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963" y="1764541"/>
                <a:ext cx="8037127" cy="23067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/>
          <p:cNvSpPr/>
          <p:nvPr/>
        </p:nvSpPr>
        <p:spPr>
          <a:xfrm>
            <a:off x="2175963" y="1763458"/>
            <a:ext cx="8037126" cy="480060"/>
          </a:xfrm>
          <a:prstGeom prst="round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Definition 8.3: </a:t>
            </a:r>
            <a:r>
              <a:rPr lang="en-US" sz="20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Total Probability</a:t>
            </a:r>
            <a:endParaRPr lang="en-IN" sz="20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0D4D95-E2EF-C065-C8BC-67CC85793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932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0015" y="3040380"/>
            <a:ext cx="8425339" cy="762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000" dirty="0">
                <a:solidFill>
                  <a:srgbClr val="0B5ED7"/>
                </a:solidFill>
              </a:rPr>
              <a:t>Bayesian Classifier</a:t>
            </a:r>
            <a:endParaRPr lang="en-IN" sz="6000" dirty="0">
              <a:solidFill>
                <a:srgbClr val="0B5ED7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1F970-AF94-0C51-AD3F-52F93FFD5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959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0205" y="260648"/>
            <a:ext cx="8425339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Bayes’ Theorem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086699" y="1797199"/>
                <a:ext cx="8037127" cy="2607161"/>
              </a:xfrm>
              <a:prstGeom prst="rect">
                <a:avLst/>
              </a:prstGeom>
              <a:gradFill flip="none"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5400000" scaled="0"/>
                <a:tileRect/>
              </a:gra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I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,……</m:t>
                    </m:r>
                    <m:sSub>
                      <m:sSubPr>
                        <m:ctrlP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</a:t>
                </a:r>
                <a:r>
                  <a:rPr lang="en-IN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I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mutually exclusive and exhaustive events associated with a random experiment. If </a:t>
                </a:r>
                <a:r>
                  <a:rPr lang="en-IN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I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any event which occurs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I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I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……</m:t>
                    </m:r>
                    <m:sSub>
                      <m:sSubPr>
                        <m:ctrlP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then</a:t>
                </a:r>
              </a:p>
              <a:p>
                <a:pPr algn="just"/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I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IN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I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I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I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I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I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I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I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I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I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I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I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I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I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I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699" y="1797199"/>
                <a:ext cx="8037127" cy="2607161"/>
              </a:xfrm>
              <a:prstGeom prst="rect">
                <a:avLst/>
              </a:prstGeom>
              <a:blipFill>
                <a:blip r:embed="rId2"/>
                <a:stretch>
                  <a:fillRect b="-4566"/>
                </a:stretch>
              </a:blip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ounded Rectangle 16"/>
          <p:cNvSpPr/>
          <p:nvPr/>
        </p:nvSpPr>
        <p:spPr>
          <a:xfrm>
            <a:off x="2086699" y="1795026"/>
            <a:ext cx="8037126" cy="480060"/>
          </a:xfrm>
          <a:prstGeom prst="round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Theorem 8.4: </a:t>
            </a:r>
            <a:r>
              <a:rPr lang="en-US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Bayes’ Theorem</a:t>
            </a:r>
            <a:endParaRPr lang="en-IN" sz="20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B6431-6D63-DE66-09CA-4642020C1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943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0205" y="260648"/>
            <a:ext cx="8425339" cy="1143000"/>
          </a:xfrm>
        </p:spPr>
        <p:txBody>
          <a:bodyPr>
            <a:normAutofit/>
          </a:bodyPr>
          <a:lstStyle/>
          <a:p>
            <a:pPr algn="just"/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Prior and Posterior Probabilities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1610283" y="1295400"/>
                <a:ext cx="5986510" cy="4937311"/>
              </a:xfrm>
            </p:spPr>
            <p:txBody>
              <a:bodyPr>
                <a:normAutofit fontScale="92500" lnSpcReduction="20000"/>
              </a:bodyPr>
              <a:lstStyle/>
              <a:p>
                <a:pPr marL="349250" indent="-295275" algn="just"/>
                <a:endParaRPr lang="en-US" sz="2000" dirty="0"/>
              </a:p>
              <a:p>
                <a:pPr marL="715010" lvl="1" indent="-295275" algn="just"/>
                <a:r>
                  <a:rPr lang="en-US" sz="1800" dirty="0"/>
                  <a:t>P(A) and P(B) are called prior probabilities </a:t>
                </a:r>
              </a:p>
              <a:p>
                <a:pPr marL="715010" lvl="1" indent="-295275" algn="just"/>
                <a:r>
                  <a:rPr lang="en-US" sz="1800" dirty="0"/>
                  <a:t>P(A|B), P(B|A) are called posterior probabilities   </a:t>
                </a:r>
              </a:p>
              <a:p>
                <a:pPr marL="419735" lvl="1" indent="0" algn="just">
                  <a:buNone/>
                </a:pPr>
                <a:r>
                  <a:rPr lang="en-US" sz="1800" dirty="0"/>
                  <a:t>  </a:t>
                </a:r>
              </a:p>
              <a:p>
                <a:pPr marL="53975" indent="0" algn="just">
                  <a:buNone/>
                </a:pPr>
                <a:r>
                  <a:rPr lang="en-US" sz="2000" b="1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Example 8.6:</a:t>
                </a:r>
                <a:r>
                  <a:rPr lang="en-US" sz="2000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pPr marL="53975" indent="0" algn="just">
                  <a:buNone/>
                </a:pPr>
                <a:r>
                  <a:rPr lang="en-US" sz="2000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This table shows that the event </a:t>
                </a:r>
                <a:r>
                  <a:rPr lang="en-US" sz="2000" i="1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en-US" sz="2000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has two outcomes namely </a:t>
                </a:r>
                <a:r>
                  <a:rPr lang="en-US" sz="2000" i="1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sz="2000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and </a:t>
                </a:r>
                <a:r>
                  <a:rPr lang="en-US" sz="2000" i="1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sz="2000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, which is dependent on another event </a:t>
                </a:r>
                <a:r>
                  <a:rPr lang="en-US" sz="2000" i="1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sz="2000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with various outcomes like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B5ED7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.	</a:t>
                </a:r>
              </a:p>
              <a:p>
                <a:pPr marL="2591435" lvl="8" indent="-342900" algn="just"/>
                <a:endParaRPr lang="en-US" sz="800" dirty="0">
                  <a:solidFill>
                    <a:srgbClr val="0B5ED7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96875" indent="-342900" algn="just"/>
                <a:r>
                  <a:rPr lang="en-US" sz="2000" b="1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Case1:</a:t>
                </a:r>
                <a:r>
                  <a:rPr lang="en-US" sz="2000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  Suppose, we don’t have any information of the event </a:t>
                </a:r>
                <a:r>
                  <a:rPr lang="en-US" sz="2000" i="1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sz="2000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. Then, from the given sample space, we can calculate   </a:t>
                </a:r>
                <a:r>
                  <a:rPr lang="en-US" sz="2000" i="1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P(Y = A) </a:t>
                </a:r>
                <a:r>
                  <a:rPr lang="en-US" sz="2000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= 0.5</a:t>
                </a:r>
              </a:p>
              <a:p>
                <a:pPr marL="2591435" lvl="8" indent="-342900" algn="just"/>
                <a:r>
                  <a:rPr lang="en-US" sz="800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	</a:t>
                </a:r>
              </a:p>
              <a:p>
                <a:pPr marL="396875" indent="-342900" algn="just"/>
                <a:r>
                  <a:rPr lang="en-US" sz="2000" b="1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Case2:   </a:t>
                </a:r>
                <a:r>
                  <a:rPr lang="en-US" sz="2000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Now, suppose, we want to calculate </a:t>
                </a:r>
                <a:r>
                  <a:rPr lang="en-US" sz="2000" i="1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P(X </a:t>
                </a:r>
                <a:r>
                  <a:rPr lang="en-US" sz="2000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|Y =A</a:t>
                </a:r>
                <a:r>
                  <a:rPr lang="en-US" sz="2000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) =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= 0.4 . </a:t>
                </a:r>
              </a:p>
              <a:p>
                <a:pPr marL="53975" indent="0" algn="just">
                  <a:buNone/>
                </a:pPr>
                <a:endParaRPr lang="en-US" sz="2000" dirty="0">
                  <a:solidFill>
                    <a:srgbClr val="0B5ED7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53975" indent="0" algn="just">
                  <a:buNone/>
                </a:pPr>
                <a:r>
                  <a:rPr lang="en-US" sz="2000" dirty="0">
                    <a:solidFill>
                      <a:srgbClr val="A50021"/>
                    </a:solidFill>
                    <a:latin typeface="Times New Roman" pitchFamily="18" charset="0"/>
                    <a:cs typeface="Times New Roman" pitchFamily="18" charset="0"/>
                  </a:rPr>
                  <a:t>The later is the likelihood, whereas the former is the prior probability.</a:t>
                </a:r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10283" y="1295400"/>
                <a:ext cx="5986510" cy="4937311"/>
              </a:xfrm>
              <a:blipFill>
                <a:blip r:embed="rId2"/>
                <a:stretch>
                  <a:fillRect r="-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/>
            </p:nvGraphicFramePr>
            <p:xfrm>
              <a:off x="7924013" y="1700157"/>
              <a:ext cx="2657704" cy="473202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2885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2885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973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i="1" dirty="0">
                              <a:solidFill>
                                <a:schemeClr val="bg1"/>
                              </a:solidFill>
                            </a:rPr>
                            <a:t>X</a:t>
                          </a: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i="1" dirty="0">
                              <a:solidFill>
                                <a:schemeClr val="bg1"/>
                              </a:solidFill>
                            </a:rPr>
                            <a:t>Y</a:t>
                          </a: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924013" y="1700157"/>
              <a:ext cx="2657704" cy="473202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2885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2885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973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i="1" dirty="0">
                              <a:solidFill>
                                <a:schemeClr val="bg1"/>
                              </a:solidFill>
                            </a:rPr>
                            <a:t>X</a:t>
                          </a: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i="1" dirty="0">
                              <a:solidFill>
                                <a:schemeClr val="bg1"/>
                              </a:solidFill>
                            </a:rPr>
                            <a:t>Y</a:t>
                          </a: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91429" r="-99057" b="-88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97059" r="-99057" b="-8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97059" r="-99057" b="-7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397059" r="-99057" b="-6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482857" r="-99057" b="-4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600000" r="-99057" b="-4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700000" r="-99057" b="-3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800000" r="-99057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874286" r="-99057" b="-10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002941" r="-99057" b="-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>
                              <a:solidFill>
                                <a:srgbClr val="0B5ED7"/>
                              </a:solidFill>
                            </a:rPr>
                            <a:t>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ED68F-0D3E-4F9D-8A4F-6CFD776D5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18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0205" y="260648"/>
            <a:ext cx="8425339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Naïve Bayesian 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1883334" y="1592580"/>
                <a:ext cx="8630202" cy="4732020"/>
              </a:xfrm>
            </p:spPr>
            <p:txBody>
              <a:bodyPr>
                <a:normAutofit/>
              </a:bodyPr>
              <a:lstStyle/>
              <a:p>
                <a:pPr marL="349250" indent="-295275" algn="just"/>
                <a:r>
                  <a:rPr lang="en-US" sz="2000" dirty="0"/>
                  <a:t>Suppose, </a:t>
                </a:r>
                <a:r>
                  <a:rPr lang="en-US" sz="2000" i="1" dirty="0"/>
                  <a:t>Y</a:t>
                </a:r>
                <a:r>
                  <a:rPr lang="en-US" sz="2000" dirty="0"/>
                  <a:t> is a class variable and </a:t>
                </a:r>
                <a:r>
                  <a:rPr lang="en-US" sz="2000" i="1" dirty="0"/>
                  <a:t>X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 baseline="-25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,…..,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is a set of attributes,  </a:t>
                </a:r>
              </a:p>
              <a:p>
                <a:pPr marL="53975" indent="0" algn="just">
                  <a:buNone/>
                </a:pPr>
                <a:r>
                  <a:rPr lang="en-US" sz="2000" dirty="0"/>
                  <a:t>     with instance of </a:t>
                </a:r>
                <a:r>
                  <a:rPr lang="en-US" sz="2000" i="1" dirty="0"/>
                  <a:t>Y</a:t>
                </a:r>
                <a:r>
                  <a:rPr lang="en-US" sz="2000" dirty="0"/>
                  <a:t>.</a:t>
                </a:r>
              </a:p>
              <a:p>
                <a:pPr marL="53975" indent="0" algn="just">
                  <a:buNone/>
                </a:pPr>
                <a:endParaRPr lang="en-US" sz="2000" dirty="0"/>
              </a:p>
              <a:p>
                <a:pPr marL="53975" indent="0" algn="just">
                  <a:buNone/>
                </a:pPr>
                <a:endParaRPr lang="en-US" sz="2000" dirty="0"/>
              </a:p>
              <a:p>
                <a:pPr marL="53975" indent="0" algn="just">
                  <a:buNone/>
                </a:pPr>
                <a:endParaRPr lang="en-US" sz="2000" dirty="0"/>
              </a:p>
              <a:p>
                <a:pPr marL="53975" indent="0" algn="just">
                  <a:buNone/>
                </a:pPr>
                <a:endParaRPr lang="en-US" sz="2000" dirty="0"/>
              </a:p>
              <a:p>
                <a:pPr marL="53975" indent="0" algn="just">
                  <a:buNone/>
                </a:pPr>
                <a:endParaRPr lang="en-US" sz="2000" dirty="0"/>
              </a:p>
              <a:p>
                <a:pPr marL="53975" indent="0" algn="just">
                  <a:buNone/>
                </a:pPr>
                <a:endParaRPr lang="en-US" sz="2000" dirty="0"/>
              </a:p>
              <a:p>
                <a:pPr marL="396875" indent="-342900" algn="just"/>
                <a:r>
                  <a:rPr lang="en-US" sz="2000" dirty="0"/>
                  <a:t>The classification problem, then can be expressed as the class-conditional probability</a:t>
                </a:r>
              </a:p>
              <a:p>
                <a:pPr marL="2591435" lvl="8" indent="-342900" algn="just"/>
                <a:endParaRPr lang="en-US" sz="800" dirty="0"/>
              </a:p>
              <a:p>
                <a:pPr marL="53975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  <m:r>
                            <a:rPr lang="en-US" sz="2000" i="1" baseline="-25000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|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AND</m:t>
                          </m:r>
                          <m:r>
                            <a:rPr lang="en-US" sz="2000">
                              <a:latin typeface="Cambria Math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AND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 …..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53975" indent="0" algn="just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3334" y="1592580"/>
                <a:ext cx="8630202" cy="4732020"/>
              </a:xfrm>
              <a:blipFill>
                <a:blip r:embed="rId2"/>
                <a:stretch>
                  <a:fillRect t="-1070" r="-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/>
            </p:nvGraphicFramePr>
            <p:xfrm>
              <a:off x="3075460" y="2497944"/>
              <a:ext cx="6240992" cy="1854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12049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12049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INPUT (X)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CLASS(Y)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      …      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      …      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pc="600" baseline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800" b="0" i="1" spc="600" baseline="-2500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800" i="1" spc="6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800" i="1" spc="6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pc="60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 spc="6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800" b="0" i="1" spc="60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,…</m:t>
                                </m:r>
                                <m:r>
                                  <a:rPr lang="en-US" sz="1800" i="1" spc="6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800" i="1" spc="6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pc="60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pc="60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pc="60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pc="60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pc="60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      …      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075460" y="2497944"/>
              <a:ext cx="6240992" cy="1854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12049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12049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INPUT (X)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CLASS(Y)</a:t>
                          </a: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      …      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      …      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7" t="-300000" r="-10000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407" t="-300000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…      …      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3FEC1-1635-6805-FAFE-06CA15CDA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997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0205" y="260648"/>
            <a:ext cx="8425339" cy="101189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Naïve Bayesian 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1883334" y="1592580"/>
                <a:ext cx="8630202" cy="4732020"/>
              </a:xfrm>
            </p:spPr>
            <p:txBody>
              <a:bodyPr>
                <a:normAutofit fontScale="85000" lnSpcReduction="20000"/>
              </a:bodyPr>
              <a:lstStyle/>
              <a:p>
                <a:pPr marL="349250" indent="-295275" algn="just"/>
                <a:r>
                  <a:rPr lang="en-US" sz="2000" dirty="0"/>
                  <a:t>Naïve Bayesian classifier calculate this posterior probability using Bayes’ theorem, which is as follows.</a:t>
                </a:r>
              </a:p>
              <a:p>
                <a:pPr marL="2543810" lvl="8" indent="-295275" algn="just"/>
                <a:endParaRPr lang="en-US" sz="800" dirty="0"/>
              </a:p>
              <a:p>
                <a:pPr marL="349250" indent="-295275" algn="just"/>
                <a:r>
                  <a:rPr lang="en-US" sz="2000" dirty="0"/>
                  <a:t>From Bayes’ theorem on conditional probability, we have</a:t>
                </a: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53975" indent="0" algn="just">
                  <a:buNone/>
                </a:pPr>
                <a:r>
                  <a:rPr lang="en-US" sz="2000" i="1" dirty="0">
                    <a:latin typeface="Cambria Math" panose="02040503050406030204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53975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000" i="1" dirty="0"/>
              </a:p>
              <a:p>
                <a:pPr marL="53975" indent="0" algn="just">
                  <a:buNone/>
                </a:pPr>
                <a:r>
                  <a:rPr lang="en-US" sz="2000" dirty="0"/>
                  <a:t>     where,</a:t>
                </a:r>
              </a:p>
              <a:p>
                <a:pPr marL="53975" indent="0" algn="ctr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(Y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marL="53975" indent="0">
                  <a:buNone/>
                </a:pPr>
                <a:r>
                  <a:rPr lang="en-US" sz="2000" b="1" dirty="0">
                    <a:solidFill>
                      <a:srgbClr val="0B5ED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Note:</a:t>
                </a:r>
              </a:p>
              <a:p>
                <a:pPr marL="396875" indent="-342900">
                  <a:buFont typeface="Wingdings" pitchFamily="2" charset="2"/>
                  <a:buChar char="§"/>
                </a:pP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 is called the evidence (also the total probability) and it is a constant. </a:t>
                </a:r>
              </a:p>
              <a:p>
                <a:pPr marL="2248535" lvl="8" indent="0">
                  <a:buNone/>
                </a:pPr>
                <a:endParaRPr lang="en-US" sz="800" dirty="0">
                  <a:solidFill>
                    <a:srgbClr val="0B5ED7"/>
                  </a:solidFill>
                  <a:ea typeface="Cambria Math" panose="02040503050406030204" pitchFamily="18" charset="0"/>
                </a:endParaRPr>
              </a:p>
              <a:p>
                <a:pPr marL="396875" indent="-342900">
                  <a:buFont typeface="Wingdings" pitchFamily="2" charset="2"/>
                  <a:buChar char="§"/>
                </a:pPr>
                <a:r>
                  <a:rPr lang="en-US" sz="2000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The probability </a:t>
                </a:r>
                <a:r>
                  <a:rPr lang="en-US" sz="2000" i="1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P(Y|X)</a:t>
                </a:r>
                <a:r>
                  <a:rPr lang="en-US" sz="2000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 (also called class conditional probability) is therefore </a:t>
                </a:r>
              </a:p>
              <a:p>
                <a:pPr marL="53975" indent="0">
                  <a:buNone/>
                </a:pPr>
                <a:r>
                  <a:rPr lang="en-US" sz="2000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       proportional to </a:t>
                </a:r>
                <a:r>
                  <a:rPr lang="en-US" sz="2000" i="1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P(X|Y)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sz="20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. </a:t>
                </a:r>
              </a:p>
              <a:p>
                <a:pPr marL="53975" indent="0">
                  <a:buNone/>
                </a:pPr>
                <a:r>
                  <a:rPr lang="en-US" sz="1200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		</a:t>
                </a:r>
              </a:p>
              <a:p>
                <a:pPr marL="396875" indent="-342900">
                  <a:buFont typeface="Wingdings" pitchFamily="2" charset="2"/>
                  <a:buChar char="§"/>
                </a:pPr>
                <a:r>
                  <a:rPr lang="en-US" sz="2000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Thus, </a:t>
                </a:r>
                <a:r>
                  <a:rPr lang="en-US" sz="2000" i="1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P(Y|X)</a:t>
                </a:r>
                <a:r>
                  <a:rPr lang="en-US" sz="2000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 can be taken as a measure of </a:t>
                </a:r>
                <a:r>
                  <a:rPr lang="en-US" sz="2000" i="1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Y</a:t>
                </a:r>
                <a:r>
                  <a:rPr lang="en-US" sz="2000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  given that </a:t>
                </a:r>
                <a:r>
                  <a:rPr lang="en-US" sz="2000" i="1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X</a:t>
                </a:r>
                <a:r>
                  <a:rPr lang="en-US" sz="2000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.</a:t>
                </a:r>
              </a:p>
              <a:p>
                <a:pPr marL="53975" indent="0" algn="ctr">
                  <a:buNone/>
                </a:pPr>
                <a:r>
                  <a:rPr lang="en-US" sz="2000" i="1" dirty="0">
                    <a:solidFill>
                      <a:srgbClr val="A5002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P(Y|X)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A500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i="1">
                        <a:solidFill>
                          <a:srgbClr val="A500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sz="2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000" i="1">
                        <a:solidFill>
                          <a:srgbClr val="A500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i="1">
                        <a:solidFill>
                          <a:srgbClr val="A500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solidFill>
                          <a:srgbClr val="A500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rgbClr val="A500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sz="2000" i="1">
                        <a:solidFill>
                          <a:srgbClr val="A500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>
                  <a:solidFill>
                    <a:srgbClr val="A5002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3334" y="1592580"/>
                <a:ext cx="8630202" cy="4732020"/>
              </a:xfrm>
              <a:blipFill>
                <a:blip r:embed="rId2"/>
                <a:stretch>
                  <a:fillRect t="-1604" r="-294" b="-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CB84F-8D27-350D-0EFC-E25095B6B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528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0205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Naïve Bayesian 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1883334" y="1592580"/>
                <a:ext cx="8630202" cy="4732020"/>
              </a:xfrm>
            </p:spPr>
            <p:txBody>
              <a:bodyPr>
                <a:normAutofit/>
              </a:bodyPr>
              <a:lstStyle/>
              <a:p>
                <a:pPr marL="349250" indent="-295275" algn="just"/>
                <a:r>
                  <a:rPr lang="en-US" sz="2000" dirty="0"/>
                  <a:t>Suppose, for a given instance of </a:t>
                </a:r>
                <a:r>
                  <a:rPr lang="en-US" sz="2000" i="1" dirty="0"/>
                  <a:t>X</a:t>
                </a:r>
                <a:r>
                  <a:rPr lang="en-US" sz="2000" dirty="0"/>
                  <a:t> (say </a:t>
                </a:r>
                <a:r>
                  <a:rPr lang="en-US" sz="2000" i="1" dirty="0"/>
                  <a:t>x</a:t>
                </a:r>
                <a:r>
                  <a:rPr lang="en-US" sz="2000" dirty="0"/>
                  <a:t> 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) and …..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. </a:t>
                </a:r>
              </a:p>
              <a:p>
                <a:pPr marL="2269490" lvl="7" indent="-295275" algn="just"/>
                <a:endParaRPr lang="en-US" sz="1000" dirty="0">
                  <a:ea typeface="Cambria Math" panose="02040503050406030204" pitchFamily="18" charset="0"/>
                </a:endParaRPr>
              </a:p>
              <a:p>
                <a:pPr marL="349250" indent="-295275" algn="just"/>
                <a:r>
                  <a:rPr lang="en-US" sz="2000" dirty="0">
                    <a:ea typeface="Cambria Math" panose="02040503050406030204" pitchFamily="18" charset="0"/>
                  </a:rPr>
                  <a:t>There are any two class conditional probabilities namely </a:t>
                </a:r>
                <a:r>
                  <a:rPr lang="en-US" sz="2000" i="1" dirty="0">
                    <a:ea typeface="Cambria Math" panose="02040503050406030204" pitchFamily="18" charset="0"/>
                  </a:rPr>
                  <a:t>P(Y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i="1" dirty="0">
                    <a:ea typeface="Cambria Math" panose="02040503050406030204" pitchFamily="18" charset="0"/>
                  </a:rPr>
                  <a:t>|X=x) </a:t>
                </a:r>
                <a:r>
                  <a:rPr lang="en-US" sz="2000" dirty="0">
                    <a:ea typeface="Cambria Math" panose="02040503050406030204" pitchFamily="18" charset="0"/>
                  </a:rPr>
                  <a:t>and </a:t>
                </a:r>
                <a:r>
                  <a:rPr lang="en-US" sz="2000" i="1" dirty="0">
                    <a:ea typeface="Cambria Math" panose="02040503050406030204" pitchFamily="18" charset="0"/>
                  </a:rPr>
                  <a:t>P(Y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r>
                  <a:rPr lang="en-US" sz="2000" i="1" dirty="0">
                    <a:ea typeface="Cambria Math" panose="02040503050406030204" pitchFamily="18" charset="0"/>
                  </a:rPr>
                  <a:t>X=x)</a:t>
                </a:r>
                <a:r>
                  <a:rPr lang="en-US" sz="2000" dirty="0">
                    <a:ea typeface="Cambria Math" panose="02040503050406030204" pitchFamily="18" charset="0"/>
                  </a:rPr>
                  <a:t>. </a:t>
                </a:r>
              </a:p>
              <a:p>
                <a:pPr marL="2543810" lvl="8" indent="-295275" algn="just"/>
                <a:endParaRPr lang="en-US" sz="800" dirty="0">
                  <a:ea typeface="Cambria Math" panose="02040503050406030204" pitchFamily="18" charset="0"/>
                </a:endParaRPr>
              </a:p>
              <a:p>
                <a:pPr marL="349250" indent="-295275" algn="just"/>
                <a:r>
                  <a:rPr lang="en-US" sz="2000" dirty="0">
                    <a:ea typeface="Cambria Math" panose="02040503050406030204" pitchFamily="18" charset="0"/>
                  </a:rPr>
                  <a:t>If </a:t>
                </a:r>
                <a:r>
                  <a:rPr lang="en-US" sz="2000" i="1" dirty="0">
                    <a:ea typeface="Cambria Math" panose="02040503050406030204" pitchFamily="18" charset="0"/>
                  </a:rPr>
                  <a:t>P(Y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r>
                  <a:rPr lang="en-US" sz="2000" i="1" dirty="0">
                    <a:ea typeface="Cambria Math" panose="02040503050406030204" pitchFamily="18" charset="0"/>
                  </a:rPr>
                  <a:t>X=x) &gt; P(Y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r>
                  <a:rPr lang="en-US" sz="2000" i="1" dirty="0">
                    <a:ea typeface="Cambria Math" panose="02040503050406030204" pitchFamily="18" charset="0"/>
                  </a:rPr>
                  <a:t>X=x)</a:t>
                </a:r>
                <a:r>
                  <a:rPr lang="en-US" sz="2000" dirty="0">
                    <a:ea typeface="Cambria Math" panose="02040503050406030204" pitchFamily="18" charset="0"/>
                  </a:rPr>
                  <a:t>, then we say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is more stronger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for the instance </a:t>
                </a:r>
                <a:r>
                  <a:rPr lang="en-US" sz="2000" i="1" dirty="0">
                    <a:ea typeface="Cambria Math" panose="02040503050406030204" pitchFamily="18" charset="0"/>
                  </a:rPr>
                  <a:t>X = x</a:t>
                </a:r>
                <a:r>
                  <a:rPr lang="en-US" sz="2000" dirty="0">
                    <a:ea typeface="Cambria Math" panose="02040503050406030204" pitchFamily="18" charset="0"/>
                  </a:rPr>
                  <a:t>. </a:t>
                </a:r>
              </a:p>
              <a:p>
                <a:pPr marL="2543810" lvl="8" indent="-295275" algn="just"/>
                <a:endParaRPr lang="en-US" sz="800" dirty="0">
                  <a:ea typeface="Cambria Math" panose="02040503050406030204" pitchFamily="18" charset="0"/>
                </a:endParaRPr>
              </a:p>
              <a:p>
                <a:pPr marL="349250" indent="-295275" algn="just"/>
                <a:r>
                  <a:rPr lang="en-US" sz="2000" dirty="0">
                    <a:ea typeface="Cambria Math" panose="02040503050406030204" pitchFamily="18" charset="0"/>
                  </a:rPr>
                  <a:t>The strongest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is the classification for the instance </a:t>
                </a:r>
                <a:r>
                  <a:rPr lang="en-US" sz="2000" i="1" dirty="0">
                    <a:ea typeface="Cambria Math" panose="02040503050406030204" pitchFamily="18" charset="0"/>
                  </a:rPr>
                  <a:t>X = x</a:t>
                </a:r>
                <a:r>
                  <a:rPr lang="en-US" sz="2000" dirty="0">
                    <a:ea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3334" y="1592580"/>
                <a:ext cx="8630202" cy="4732020"/>
              </a:xfrm>
              <a:blipFill>
                <a:blip r:embed="rId2"/>
                <a:stretch>
                  <a:fillRect t="-1070" r="-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CBCF5-9961-1F3D-ADA0-1F938BDED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2666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0205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Naïve Bayesian 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3334" y="1471557"/>
            <a:ext cx="8630202" cy="4732020"/>
          </a:xfrm>
        </p:spPr>
        <p:txBody>
          <a:bodyPr>
            <a:normAutofit/>
          </a:bodyPr>
          <a:lstStyle/>
          <a:p>
            <a:pPr marL="349250" indent="-295275" algn="just"/>
            <a:r>
              <a:rPr lang="en-US" sz="2000" b="1" dirty="0"/>
              <a:t>Example:   </a:t>
            </a:r>
            <a:r>
              <a:rPr lang="en-US" sz="2000" dirty="0"/>
              <a:t>With reference to the Air Traffic Dataset mentioned earlier, let us tabulate all the posterior and prior probabilities as shown below.</a:t>
            </a:r>
          </a:p>
          <a:p>
            <a:pPr marL="53975" indent="0" algn="ctr">
              <a:buNone/>
            </a:pPr>
            <a:endParaRPr lang="en-US" sz="2000" dirty="0">
              <a:ea typeface="Cambria Math" panose="020405030504060302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276257" y="2263068"/>
          <a:ext cx="7969284" cy="42308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9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33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9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3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50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881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3087">
                <a:tc gridSpan="2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Class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087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Attribute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On 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Very Late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Cancelled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087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Day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9/14 = 0.64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½ = 0.5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3/3 = 1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0/1 = 0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087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Saturday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2/14 = 0.14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½ = 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0/3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 =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087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Sunday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1/14 = 0.07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0/2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0/3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0/1 = 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087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Holiday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2/14 = 0.14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0/2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0/3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0/1 = 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087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Season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4/14 = 0.29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0/2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0/3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0/1 = 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087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Summer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6/14 = 0.43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0/2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0/3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0/1 = 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087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Autumn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2/14 = 0.14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0/2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1/3= 0.33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0/1 = 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3087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Winter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2/14 = 0.14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2/2 = 1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2/3 = 0.67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0/1 = 0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B892C-6554-321B-5523-7B74F1288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180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0205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Naïve Bayesian 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3334" y="1471557"/>
            <a:ext cx="8630202" cy="4732020"/>
          </a:xfrm>
        </p:spPr>
        <p:txBody>
          <a:bodyPr>
            <a:normAutofit/>
          </a:bodyPr>
          <a:lstStyle/>
          <a:p>
            <a:pPr marL="53975" indent="0" algn="ctr">
              <a:buNone/>
            </a:pPr>
            <a:r>
              <a:rPr lang="en-US" sz="2000" dirty="0">
                <a:ea typeface="Cambria Math" panose="02040503050406030204" pitchFamily="18" charset="0"/>
              </a:rPr>
              <a:t>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533929"/>
              </p:ext>
            </p:extLst>
          </p:nvPr>
        </p:nvGraphicFramePr>
        <p:xfrm>
          <a:off x="2276257" y="2263069"/>
          <a:ext cx="7969284" cy="38077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9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33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9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36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50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881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3087">
                <a:tc gridSpan="2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Class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087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Attribute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On 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Very Late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Cancelled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087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Fog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5/14 = 0.36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0/2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0/3 = 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0/1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087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4/14 = 0.29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1/2 = 0.5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1/3 = 0.33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</a:t>
                      </a:r>
                      <a:r>
                        <a:rPr lang="en-US" baseline="0" dirty="0"/>
                        <a:t> = 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087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5/14 = 0.36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1/2 = 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2/3 = 0.67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0/1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087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Rain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5/14 = 0.36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1/2 = 0.5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1/3 = 0.33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0/1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087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8/14 = 0.57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0/2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0/3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0/1</a:t>
                      </a:r>
                      <a:r>
                        <a:rPr lang="en-US" baseline="0" dirty="0"/>
                        <a:t> = 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087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Heavy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1/14 = 0.07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1/2 = 0.5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2/3 = 0.67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 = 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087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Prior Probability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14/20</a:t>
                      </a:r>
                      <a:r>
                        <a:rPr lang="en-US" baseline="0" dirty="0"/>
                        <a:t> = 0.70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2/20 = 0.10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3/20 = 0.15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1/20 = 0.05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26CE47-64AA-C8A3-61BB-2E3AF1DBA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0437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0205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Naïve Bayesian 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3334" y="1471557"/>
            <a:ext cx="8630202" cy="4732020"/>
          </a:xfrm>
        </p:spPr>
        <p:txBody>
          <a:bodyPr>
            <a:normAutofit/>
          </a:bodyPr>
          <a:lstStyle/>
          <a:p>
            <a:pPr marL="53975" indent="0">
              <a:buNone/>
            </a:pPr>
            <a:r>
              <a:rPr lang="en-US" sz="2000" b="1" dirty="0">
                <a:ea typeface="Cambria Math" panose="02040503050406030204" pitchFamily="18" charset="0"/>
              </a:rPr>
              <a:t>Instance:</a:t>
            </a:r>
          </a:p>
          <a:p>
            <a:pPr marL="53975" indent="0">
              <a:buNone/>
            </a:pPr>
            <a:endParaRPr lang="en-US" sz="2000" b="1" dirty="0">
              <a:ea typeface="Cambria Math" panose="02040503050406030204" pitchFamily="18" charset="0"/>
            </a:endParaRPr>
          </a:p>
          <a:p>
            <a:pPr marL="53975" indent="0">
              <a:buNone/>
            </a:pPr>
            <a:endParaRPr lang="en-US" sz="2000" b="1" dirty="0">
              <a:ea typeface="Cambria Math" panose="02040503050406030204" pitchFamily="18" charset="0"/>
            </a:endParaRPr>
          </a:p>
          <a:p>
            <a:pPr marL="53975" indent="0">
              <a:buNone/>
            </a:pPr>
            <a:endParaRPr lang="en-US" sz="2000" b="1" dirty="0">
              <a:ea typeface="Cambria Math" panose="02040503050406030204" pitchFamily="18" charset="0"/>
            </a:endParaRPr>
          </a:p>
          <a:p>
            <a:pPr marL="53975" indent="0">
              <a:buNone/>
            </a:pPr>
            <a:r>
              <a:rPr lang="en-US" sz="2000" b="1" dirty="0">
                <a:solidFill>
                  <a:srgbClr val="0B5ED7"/>
                </a:solidFill>
                <a:ea typeface="Cambria Math" panose="02040503050406030204" pitchFamily="18" charset="0"/>
              </a:rPr>
              <a:t>Case1:   </a:t>
            </a:r>
            <a:r>
              <a:rPr lang="en-US" sz="2000" dirty="0">
                <a:ea typeface="Cambria Math" panose="02040503050406030204" pitchFamily="18" charset="0"/>
              </a:rPr>
              <a:t>Class = On Time : 0.70 × 0.64 × 0.14 × 0.29 × 0.36 = 0.0065</a:t>
            </a:r>
          </a:p>
          <a:p>
            <a:pPr marL="53975" indent="0">
              <a:buNone/>
            </a:pPr>
            <a:endParaRPr lang="en-US" sz="800" dirty="0">
              <a:ea typeface="Cambria Math" panose="02040503050406030204" pitchFamily="18" charset="0"/>
            </a:endParaRPr>
          </a:p>
          <a:p>
            <a:pPr marL="53975" indent="0">
              <a:buNone/>
            </a:pPr>
            <a:r>
              <a:rPr lang="en-US" sz="2000" b="1" dirty="0">
                <a:solidFill>
                  <a:srgbClr val="0B5ED7"/>
                </a:solidFill>
                <a:ea typeface="Cambria Math" panose="02040503050406030204" pitchFamily="18" charset="0"/>
              </a:rPr>
              <a:t>Case2:   </a:t>
            </a:r>
            <a:r>
              <a:rPr lang="en-US" sz="2000" dirty="0">
                <a:ea typeface="Cambria Math" panose="02040503050406030204" pitchFamily="18" charset="0"/>
              </a:rPr>
              <a:t>Class = Late : 0.10 × 0.50 × 1.0 × 0.50 × 0.50 = 0.0125</a:t>
            </a:r>
          </a:p>
          <a:p>
            <a:pPr marL="53975" indent="0">
              <a:buNone/>
            </a:pPr>
            <a:endParaRPr lang="en-US" sz="800" dirty="0">
              <a:ea typeface="Cambria Math" panose="02040503050406030204" pitchFamily="18" charset="0"/>
            </a:endParaRPr>
          </a:p>
          <a:p>
            <a:pPr marL="53975" indent="0">
              <a:buNone/>
            </a:pPr>
            <a:r>
              <a:rPr lang="en-US" sz="2000" b="1" dirty="0">
                <a:solidFill>
                  <a:srgbClr val="0B5ED7"/>
                </a:solidFill>
                <a:ea typeface="Cambria Math" panose="02040503050406030204" pitchFamily="18" charset="0"/>
              </a:rPr>
              <a:t>Case3:</a:t>
            </a:r>
            <a:r>
              <a:rPr lang="en-US" sz="2000" dirty="0">
                <a:solidFill>
                  <a:srgbClr val="0B5ED7"/>
                </a:solidFill>
                <a:ea typeface="Cambria Math" panose="02040503050406030204" pitchFamily="18" charset="0"/>
              </a:rPr>
              <a:t>   </a:t>
            </a:r>
            <a:r>
              <a:rPr lang="en-US" sz="2000" dirty="0">
                <a:ea typeface="Cambria Math" panose="02040503050406030204" pitchFamily="18" charset="0"/>
              </a:rPr>
              <a:t>Class = Very Late : 0.15 × 1.0 × 0.67 × 0.33 × 0.33 = 0.0109</a:t>
            </a:r>
          </a:p>
          <a:p>
            <a:pPr marL="53975" indent="0">
              <a:buNone/>
            </a:pPr>
            <a:endParaRPr lang="en-US" sz="800" dirty="0">
              <a:ea typeface="Cambria Math" panose="02040503050406030204" pitchFamily="18" charset="0"/>
            </a:endParaRPr>
          </a:p>
          <a:p>
            <a:pPr marL="53975" indent="0">
              <a:buNone/>
            </a:pPr>
            <a:r>
              <a:rPr lang="en-US" sz="2000" b="1" dirty="0">
                <a:solidFill>
                  <a:srgbClr val="0B5ED7"/>
                </a:solidFill>
                <a:ea typeface="Cambria Math" panose="02040503050406030204" pitchFamily="18" charset="0"/>
              </a:rPr>
              <a:t>Case4:   </a:t>
            </a:r>
            <a:r>
              <a:rPr lang="en-US" sz="2000" dirty="0">
                <a:ea typeface="Cambria Math" panose="02040503050406030204" pitchFamily="18" charset="0"/>
              </a:rPr>
              <a:t>Class = Cancelled : 0.05 × 0.0 × 0.0 × 1.0 × 0.0 = 0.0000</a:t>
            </a:r>
          </a:p>
          <a:p>
            <a:pPr marL="53975" indent="0">
              <a:buNone/>
            </a:pPr>
            <a:endParaRPr lang="en-US" sz="2000" dirty="0">
              <a:ea typeface="Cambria Math" panose="02040503050406030204" pitchFamily="18" charset="0"/>
            </a:endParaRPr>
          </a:p>
          <a:p>
            <a:pPr marL="53975" indent="0" algn="ctr">
              <a:buNone/>
            </a:pPr>
            <a:r>
              <a:rPr lang="en-US" sz="2000" dirty="0">
                <a:ea typeface="Cambria Math" panose="02040503050406030204" pitchFamily="18" charset="0"/>
              </a:rPr>
              <a:t>Case2 is the strongest; Hence correct classification is </a:t>
            </a:r>
            <a:r>
              <a:rPr lang="en-US" sz="2000" b="1" dirty="0">
                <a:solidFill>
                  <a:srgbClr val="0B5ED7"/>
                </a:solidFill>
                <a:ea typeface="Cambria Math" panose="02040503050406030204" pitchFamily="18" charset="0"/>
              </a:rPr>
              <a:t>Late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123187"/>
              </p:ext>
            </p:extLst>
          </p:nvPr>
        </p:nvGraphicFramePr>
        <p:xfrm>
          <a:off x="2988951" y="2276517"/>
          <a:ext cx="6240990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48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8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81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81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81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8CB1C-D9B3-B276-3E65-D5B1F9A2F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993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0205" y="260648"/>
            <a:ext cx="8425339" cy="91283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Naïve Bayesian 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1883334" y="1471556"/>
                <a:ext cx="8630202" cy="5241664"/>
              </a:xfrm>
            </p:spPr>
            <p:txBody>
              <a:bodyPr>
                <a:normAutofit fontScale="55000" lnSpcReduction="20000"/>
              </a:bodyPr>
              <a:lstStyle/>
              <a:p>
                <a:pPr marL="53975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b="1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b="1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b="1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b="1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b="1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b="1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1300" b="1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b="1" dirty="0">
                  <a:solidFill>
                    <a:srgbClr val="0B5ED7"/>
                  </a:solidFill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1400" b="1" dirty="0">
                  <a:solidFill>
                    <a:srgbClr val="0B5ED7"/>
                  </a:solidFill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r>
                  <a:rPr lang="en-US" b="1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Note: </a:t>
                </a:r>
                <a:r>
                  <a:rPr lang="en-US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1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b="1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1" i="1" dirty="0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, because they are not probabilities rather proportion values (to posterior probabilities)</a:t>
                </a:r>
              </a:p>
              <a:p>
                <a:pPr marL="53975" indent="0">
                  <a:buNone/>
                </a:pPr>
                <a:endParaRPr lang="en-US" dirty="0">
                  <a:solidFill>
                    <a:srgbClr val="0B5ED7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3334" y="1471556"/>
                <a:ext cx="8630202" cy="5241664"/>
              </a:xfrm>
              <a:blipFill>
                <a:blip r:embed="rId2"/>
                <a:stretch>
                  <a:fillRect b="-84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239907" y="1463040"/>
                <a:ext cx="7734300" cy="4053840"/>
              </a:xfrm>
              <a:prstGeom prst="rect">
                <a:avLst/>
              </a:prstGeom>
              <a:gradFill flip="none"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5400000" scaled="0"/>
                <a:tileRect/>
              </a:gra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b="1" dirty="0">
                  <a:solidFill>
                    <a:prstClr val="black"/>
                  </a:solidFill>
                </a:endParaRPr>
              </a:p>
              <a:p>
                <a:pPr algn="just"/>
                <a:r>
                  <a:rPr lang="en-US" b="1" dirty="0">
                    <a:solidFill>
                      <a:prstClr val="black"/>
                    </a:solidFill>
                  </a:rPr>
                  <a:t>Input</a:t>
                </a:r>
                <a:r>
                  <a:rPr lang="en-US" dirty="0">
                    <a:solidFill>
                      <a:prstClr val="black"/>
                    </a:solidFill>
                  </a:rPr>
                  <a:t>:   Given a set of </a:t>
                </a:r>
                <a:r>
                  <a:rPr lang="en-US" i="1" dirty="0">
                    <a:solidFill>
                      <a:prstClr val="black"/>
                    </a:solidFill>
                  </a:rPr>
                  <a:t>k</a:t>
                </a:r>
                <a:r>
                  <a:rPr lang="en-US" dirty="0">
                    <a:solidFill>
                      <a:prstClr val="black"/>
                    </a:solidFill>
                  </a:rPr>
                  <a:t> mutually exclusive and exhaustive classes </a:t>
                </a:r>
                <a:r>
                  <a:rPr lang="en-IN" i="1" dirty="0">
                    <a:solidFill>
                      <a:schemeClr val="tx1"/>
                    </a:solidFill>
                  </a:rPr>
                  <a:t>C</a:t>
                </a:r>
                <a:r>
                  <a:rPr lang="en-IN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,…..,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, which have prior probabilities </a:t>
                </a:r>
                <a:r>
                  <a:rPr lang="en-IN" i="1" dirty="0">
                    <a:solidFill>
                      <a:schemeClr val="tx1"/>
                    </a:solidFill>
                  </a:rPr>
                  <a:t>P(C</a:t>
                </a:r>
                <a:r>
                  <a:rPr lang="en-IN" i="1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IN" i="1" dirty="0">
                    <a:solidFill>
                      <a:schemeClr val="tx1"/>
                    </a:solidFill>
                  </a:rPr>
                  <a:t>), P(C</a:t>
                </a:r>
                <a:r>
                  <a:rPr lang="en-IN" i="1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en-IN" i="1" dirty="0">
                    <a:solidFill>
                      <a:schemeClr val="tx1"/>
                    </a:solidFill>
                  </a:rPr>
                  <a:t>),….. P(</a:t>
                </a:r>
                <a:r>
                  <a:rPr lang="en-IN" i="1" dirty="0" err="1">
                    <a:solidFill>
                      <a:schemeClr val="tx1"/>
                    </a:solidFill>
                  </a:rPr>
                  <a:t>C</a:t>
                </a:r>
                <a:r>
                  <a:rPr lang="en-IN" i="1" baseline="-25000" dirty="0" err="1">
                    <a:solidFill>
                      <a:schemeClr val="tx1"/>
                    </a:solidFill>
                  </a:rPr>
                  <a:t>k</a:t>
                </a:r>
                <a:r>
                  <a:rPr lang="en-IN" i="1" dirty="0">
                    <a:solidFill>
                      <a:schemeClr val="tx1"/>
                    </a:solidFill>
                  </a:rPr>
                  <a:t>)</a:t>
                </a:r>
                <a:r>
                  <a:rPr lang="en-IN" dirty="0">
                    <a:solidFill>
                      <a:schemeClr val="tx1"/>
                    </a:solidFill>
                  </a:rPr>
                  <a:t>.</a:t>
                </a:r>
              </a:p>
              <a:p>
                <a:pPr algn="just"/>
                <a:endParaRPr lang="en-IN" dirty="0">
                  <a:solidFill>
                    <a:schemeClr val="tx1"/>
                  </a:solidFill>
                </a:endParaRPr>
              </a:p>
              <a:p>
                <a:pPr algn="just"/>
                <a:r>
                  <a:rPr lang="en-IN" dirty="0">
                    <a:solidFill>
                      <a:schemeClr val="tx1"/>
                    </a:solidFill>
                  </a:rPr>
                  <a:t>There are </a:t>
                </a:r>
                <a:r>
                  <a:rPr lang="en-IN" i="1" dirty="0">
                    <a:solidFill>
                      <a:schemeClr val="tx1"/>
                    </a:solidFill>
                  </a:rPr>
                  <a:t>n</a:t>
                </a:r>
                <a:r>
                  <a:rPr lang="en-IN" dirty="0">
                    <a:solidFill>
                      <a:schemeClr val="tx1"/>
                    </a:solidFill>
                  </a:rPr>
                  <a:t>-attribute set </a:t>
                </a:r>
                <a:r>
                  <a:rPr lang="en-IN" i="1" dirty="0">
                    <a:solidFill>
                      <a:schemeClr val="tx1"/>
                    </a:solidFill>
                  </a:rPr>
                  <a:t>A</a:t>
                </a:r>
                <a:r>
                  <a:rPr lang="en-IN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,…..,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 which for a given instance have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,</a:t>
                </a:r>
                <a:r>
                  <a:rPr lang="en-US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,…..,</a:t>
                </a:r>
                <a:r>
                  <a:rPr lang="en-US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  <a:p>
                <a:pPr algn="just"/>
                <a:endParaRPr lang="en-IN" dirty="0">
                  <a:solidFill>
                    <a:schemeClr val="tx1"/>
                  </a:solidFill>
                </a:endParaRPr>
              </a:p>
              <a:p>
                <a:pPr algn="just"/>
                <a:r>
                  <a:rPr lang="en-IN" b="1" dirty="0">
                    <a:solidFill>
                      <a:schemeClr val="tx1"/>
                    </a:solidFill>
                  </a:rPr>
                  <a:t>Step</a:t>
                </a:r>
                <a:r>
                  <a:rPr lang="en-IN" dirty="0">
                    <a:solidFill>
                      <a:schemeClr val="tx1"/>
                    </a:solidFill>
                  </a:rPr>
                  <a:t>:  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, calculate the class condition probabilities, </a:t>
                </a:r>
                <a:r>
                  <a:rPr lang="en-IN" i="1" dirty="0" err="1">
                    <a:solidFill>
                      <a:schemeClr val="tx1"/>
                    </a:solidFill>
                  </a:rPr>
                  <a:t>i</a:t>
                </a:r>
                <a:r>
                  <a:rPr lang="en-IN" dirty="0">
                    <a:solidFill>
                      <a:schemeClr val="tx1"/>
                    </a:solidFill>
                  </a:rPr>
                  <a:t> = 1,2,…..,</a:t>
                </a:r>
                <a:r>
                  <a:rPr lang="en-IN" i="1" dirty="0">
                    <a:solidFill>
                      <a:schemeClr val="tx1"/>
                    </a:solidFill>
                  </a:rPr>
                  <a:t>k</a:t>
                </a:r>
              </a:p>
              <a:p>
                <a:pPr algn="ctr"/>
                <a:r>
                  <a:rPr lang="en-I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  <a:ea typeface="Cambria Math" panose="02040503050406030204" pitchFamily="18" charset="0"/>
                      </a:rPr>
                      <m:t>×</m:t>
                    </m:r>
                    <m:nary>
                      <m:naryPr>
                        <m:chr m:val="∏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,…..,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IN" b="1" dirty="0">
                  <a:solidFill>
                    <a:schemeClr val="tx1"/>
                  </a:solidFill>
                </a:endParaRPr>
              </a:p>
              <a:p>
                <a:r>
                  <a:rPr lang="en-IN" b="1" dirty="0">
                    <a:solidFill>
                      <a:schemeClr val="tx1"/>
                    </a:solidFill>
                  </a:rPr>
                  <a:t>Output</a:t>
                </a:r>
                <a:r>
                  <a:rPr lang="en-IN" dirty="0">
                    <a:solidFill>
                      <a:schemeClr val="tx1"/>
                    </a:solidFill>
                  </a:rPr>
                  <a:t>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 is the classification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907" y="1463040"/>
                <a:ext cx="7734300" cy="40538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/>
          <p:cNvSpPr/>
          <p:nvPr/>
        </p:nvSpPr>
        <p:spPr>
          <a:xfrm>
            <a:off x="2239907" y="1470984"/>
            <a:ext cx="7734300" cy="480060"/>
          </a:xfrm>
          <a:prstGeom prst="round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975"/>
            <a:r>
              <a:rPr lang="en-US" sz="2000" b="1" dirty="0">
                <a:solidFill>
                  <a:schemeClr val="tx1"/>
                </a:solidFill>
                <a:ea typeface="Cambria Math" panose="02040503050406030204" pitchFamily="18" charset="0"/>
              </a:rPr>
              <a:t>Algorithm: Naïve Bayesian Classification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F2894-2FEA-0229-E8F9-B27A3816D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017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0205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Naïve Bayesian 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20204" y="1624337"/>
            <a:ext cx="8630202" cy="4732020"/>
          </a:xfrm>
        </p:spPr>
        <p:txBody>
          <a:bodyPr>
            <a:normAutofit/>
          </a:bodyPr>
          <a:lstStyle/>
          <a:p>
            <a:pPr marL="53975" indent="0">
              <a:buNone/>
            </a:pPr>
            <a:r>
              <a:rPr lang="en-US" sz="2000" b="1" dirty="0">
                <a:ea typeface="Cambria Math" panose="02040503050406030204" pitchFamily="18" charset="0"/>
              </a:rPr>
              <a:t>Pros and Cons</a:t>
            </a:r>
          </a:p>
          <a:p>
            <a:pPr marL="396875" indent="-342900"/>
            <a:r>
              <a:rPr lang="en-US" sz="2000" dirty="0">
                <a:ea typeface="Cambria Math" panose="02040503050406030204" pitchFamily="18" charset="0"/>
              </a:rPr>
              <a:t>The Naïve Bayes’ approach is a very popular one, which often works well.</a:t>
            </a:r>
          </a:p>
          <a:p>
            <a:pPr marL="2591435" lvl="8" indent="-342900"/>
            <a:endParaRPr lang="en-US" sz="800" dirty="0">
              <a:ea typeface="Cambria Math" panose="02040503050406030204" pitchFamily="18" charset="0"/>
            </a:endParaRPr>
          </a:p>
          <a:p>
            <a:pPr marL="396875" indent="-342900"/>
            <a:r>
              <a:rPr lang="en-US" sz="2000" dirty="0">
                <a:ea typeface="Cambria Math" panose="02040503050406030204" pitchFamily="18" charset="0"/>
              </a:rPr>
              <a:t>However, it has a number of potential problems</a:t>
            </a:r>
          </a:p>
          <a:p>
            <a:pPr marL="2591435" lvl="8" indent="-342900"/>
            <a:endParaRPr lang="en-US" sz="800" dirty="0">
              <a:ea typeface="Cambria Math" panose="02040503050406030204" pitchFamily="18" charset="0"/>
            </a:endParaRPr>
          </a:p>
          <a:p>
            <a:pPr marL="762635" lvl="1" indent="-342900"/>
            <a:r>
              <a:rPr lang="en-US" sz="2000" dirty="0">
                <a:ea typeface="Cambria Math" panose="02040503050406030204" pitchFamily="18" charset="0"/>
              </a:rPr>
              <a:t>It relies on all attributes being </a:t>
            </a:r>
            <a:r>
              <a:rPr lang="en-US" sz="2000" dirty="0">
                <a:solidFill>
                  <a:srgbClr val="0B5ED7"/>
                </a:solidFill>
                <a:ea typeface="Cambria Math" panose="02040503050406030204" pitchFamily="18" charset="0"/>
              </a:rPr>
              <a:t>categorical</a:t>
            </a:r>
            <a:r>
              <a:rPr lang="en-US" sz="2000" dirty="0">
                <a:ea typeface="Cambria Math" panose="02040503050406030204" pitchFamily="18" charset="0"/>
              </a:rPr>
              <a:t>.</a:t>
            </a:r>
          </a:p>
          <a:p>
            <a:pPr marL="2591435" lvl="8" indent="-342900"/>
            <a:endParaRPr lang="en-US" sz="1000" dirty="0">
              <a:ea typeface="Cambria Math" panose="02040503050406030204" pitchFamily="18" charset="0"/>
            </a:endParaRPr>
          </a:p>
          <a:p>
            <a:pPr marL="762635" lvl="1" indent="-342900"/>
            <a:r>
              <a:rPr lang="en-US" sz="2000" dirty="0">
                <a:ea typeface="Cambria Math" panose="02040503050406030204" pitchFamily="18" charset="0"/>
              </a:rPr>
              <a:t>If the data is </a:t>
            </a:r>
            <a:r>
              <a:rPr lang="en-US" sz="2000" dirty="0">
                <a:solidFill>
                  <a:srgbClr val="0B5ED7"/>
                </a:solidFill>
                <a:ea typeface="Cambria Math" panose="02040503050406030204" pitchFamily="18" charset="0"/>
              </a:rPr>
              <a:t>less</a:t>
            </a:r>
            <a:r>
              <a:rPr lang="en-US" sz="2000" dirty="0">
                <a:ea typeface="Cambria Math" panose="02040503050406030204" pitchFamily="18" charset="0"/>
              </a:rPr>
              <a:t>, then it </a:t>
            </a:r>
            <a:r>
              <a:rPr lang="en-US" sz="2000" dirty="0">
                <a:solidFill>
                  <a:srgbClr val="0B5ED7"/>
                </a:solidFill>
                <a:ea typeface="Cambria Math" panose="02040503050406030204" pitchFamily="18" charset="0"/>
              </a:rPr>
              <a:t>estimates poorly</a:t>
            </a:r>
            <a:r>
              <a:rPr lang="en-US" sz="2000" dirty="0">
                <a:ea typeface="Cambria Math" panose="02040503050406030204" pitchFamily="18" charset="0"/>
              </a:rPr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7929C-7EB9-D67B-7AEF-E76741A0B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360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0205" y="260648"/>
            <a:ext cx="8425339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Bayesian 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1883334" y="1592580"/>
            <a:ext cx="8630202" cy="5023373"/>
          </a:xfrm>
        </p:spPr>
        <p:txBody>
          <a:bodyPr>
            <a:normAutofit/>
          </a:bodyPr>
          <a:lstStyle/>
          <a:p>
            <a:r>
              <a:rPr lang="en-US" sz="2000" dirty="0"/>
              <a:t>Principle</a:t>
            </a:r>
          </a:p>
          <a:p>
            <a:pPr lvl="1"/>
            <a:r>
              <a:rPr lang="en-US" sz="1800" dirty="0"/>
              <a:t>If it walks like a duck, quacks like a duck, then it is </a:t>
            </a:r>
            <a:r>
              <a:rPr lang="en-US" sz="1800" dirty="0">
                <a:solidFill>
                  <a:srgbClr val="0B5ED7"/>
                </a:solidFill>
              </a:rPr>
              <a:t>probably</a:t>
            </a:r>
            <a:r>
              <a:rPr lang="en-US" sz="1800" dirty="0"/>
              <a:t> a duck</a:t>
            </a:r>
            <a:endParaRPr lang="en-IN" sz="1800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896" y="2512695"/>
            <a:ext cx="8522335" cy="4011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1A8CA-1D32-2D3B-7114-5ECD198E3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3844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0205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Naïve Bayesian 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1820204" y="1624337"/>
                <a:ext cx="8630202" cy="4732020"/>
              </a:xfrm>
            </p:spPr>
            <p:txBody>
              <a:bodyPr>
                <a:normAutofit fontScale="85000" lnSpcReduction="20000"/>
              </a:bodyPr>
              <a:lstStyle/>
              <a:p>
                <a:pPr marL="53975" indent="0" algn="just">
                  <a:buNone/>
                </a:pPr>
                <a:r>
                  <a:rPr lang="en-US" sz="2000" b="1" dirty="0">
                    <a:ea typeface="Cambria Math" panose="02040503050406030204" pitchFamily="18" charset="0"/>
                  </a:rPr>
                  <a:t>Approach to overcome the limitations in Naïve Bayesian Classification</a:t>
                </a:r>
              </a:p>
              <a:p>
                <a:pPr marL="53975" indent="0" algn="just">
                  <a:buNone/>
                </a:pPr>
                <a:endParaRPr lang="en-US" sz="1100" b="1" dirty="0">
                  <a:ea typeface="Cambria Math" panose="02040503050406030204" pitchFamily="18" charset="0"/>
                </a:endParaRPr>
              </a:p>
              <a:p>
                <a:pPr marL="396875" indent="-342900" algn="just"/>
                <a:r>
                  <a:rPr lang="en-US" sz="2200" dirty="0">
                    <a:solidFill>
                      <a:srgbClr val="A50021"/>
                    </a:solidFill>
                    <a:ea typeface="Cambria Math" panose="02040503050406030204" pitchFamily="18" charset="0"/>
                  </a:rPr>
                  <a:t>Estimating the posterior probabilities for continuous attributes</a:t>
                </a:r>
              </a:p>
              <a:p>
                <a:pPr marL="2591435" lvl="8" indent="-342900" algn="just"/>
                <a:endParaRPr lang="en-US" sz="800" dirty="0">
                  <a:ea typeface="Cambria Math" panose="02040503050406030204" pitchFamily="18" charset="0"/>
                </a:endParaRPr>
              </a:p>
              <a:p>
                <a:pPr marL="762635" lvl="1" indent="-342900" algn="just"/>
                <a:r>
                  <a:rPr lang="en-US" sz="1900" dirty="0">
                    <a:ea typeface="Cambria Math" panose="02040503050406030204" pitchFamily="18" charset="0"/>
                  </a:rPr>
                  <a:t>In real life situation, all attributes are not necessarily be categorical, In fact, there is a mix of both categorical and continuous attributes. </a:t>
                </a:r>
              </a:p>
              <a:p>
                <a:pPr marL="2591435" lvl="8" indent="-342900" algn="just"/>
                <a:endParaRPr lang="en-US" sz="1900" dirty="0">
                  <a:ea typeface="Cambria Math" panose="02040503050406030204" pitchFamily="18" charset="0"/>
                </a:endParaRPr>
              </a:p>
              <a:p>
                <a:pPr marL="762635" lvl="1" indent="-342900" algn="just"/>
                <a:r>
                  <a:rPr lang="en-US" sz="1900" dirty="0">
                    <a:ea typeface="Cambria Math" panose="02040503050406030204" pitchFamily="18" charset="0"/>
                  </a:rPr>
                  <a:t>In the following, we discuss the schemes to deal with continuous attributes in Bayesian classifier.</a:t>
                </a:r>
              </a:p>
              <a:p>
                <a:pPr marL="2591435" lvl="8" indent="-342900" algn="just"/>
                <a:endParaRPr lang="en-US" sz="800" dirty="0">
                  <a:ea typeface="Cambria Math" panose="02040503050406030204" pitchFamily="18" charset="0"/>
                </a:endParaRPr>
              </a:p>
              <a:p>
                <a:pPr marL="920750" lvl="2" indent="-457200" algn="just">
                  <a:buSzPct val="100000"/>
                  <a:buFont typeface="+mj-lt"/>
                  <a:buAutoNum type="arabicPeriod"/>
                </a:pPr>
                <a:r>
                  <a:rPr lang="en-US" dirty="0">
                    <a:ea typeface="Cambria Math" panose="02040503050406030204" pitchFamily="18" charset="0"/>
                  </a:rPr>
                  <a:t>We can discretize each continuous attributes and then replace the continuous values with its corresponding discrete intervals.</a:t>
                </a:r>
              </a:p>
              <a:p>
                <a:pPr marL="463550" lvl="2" indent="0" algn="just">
                  <a:buSzPct val="100000"/>
                  <a:buNone/>
                </a:pPr>
                <a:endParaRPr lang="en-US" sz="1900" dirty="0">
                  <a:ea typeface="Cambria Math" panose="02040503050406030204" pitchFamily="18" charset="0"/>
                </a:endParaRPr>
              </a:p>
              <a:p>
                <a:pPr marL="920750" lvl="2" indent="-457200" algn="just">
                  <a:buSzPct val="100000"/>
                  <a:buFont typeface="+mj-lt"/>
                  <a:buAutoNum type="arabicPeriod" startAt="2"/>
                </a:pPr>
                <a:r>
                  <a:rPr lang="en-US" sz="1900" dirty="0">
                    <a:ea typeface="Cambria Math" panose="02040503050406030204" pitchFamily="18" charset="0"/>
                  </a:rPr>
                  <a:t>We can assume a certain form of probability distribution for the continuous variable and estimate the parameters of the distribution using the training data. A Gaussian distribution is usually chosen to represent the posterior probabilities for continuous attributes. A general form of Gaussian distribution will look like</a:t>
                </a:r>
              </a:p>
              <a:p>
                <a:pPr marL="53975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solidFill>
                            <a:srgbClr val="A500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00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  <m:r>
                            <a:rPr lang="en-US" sz="200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sz="200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>
                          <a:solidFill>
                            <a:srgbClr val="A500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e>
                          </m:rad>
                          <m:r>
                            <m:rPr>
                              <m:sty m:val="p"/>
                            </m:rPr>
                            <a:rPr lang="el-GR" sz="2000" i="1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den>
                      </m:f>
                      <m:sSup>
                        <m:sSupPr>
                          <m:ctrlPr>
                            <a:rPr lang="en-US" sz="2000" i="1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00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f>
                        <m:fPr>
                          <m:ctrlPr>
                            <a:rPr lang="en-US" sz="2000" i="1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A500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A500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000">
                                      <a:solidFill>
                                        <a:srgbClr val="A500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A500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μ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sz="200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     		</a:t>
                </a:r>
                <a:r>
                  <a:rPr lang="en-US" sz="1900" dirty="0">
                    <a:ea typeface="Cambria Math" panose="02040503050406030204" pitchFamily="18" charset="0"/>
                  </a:rPr>
                  <a:t>where,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9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a:rPr lang="en-US" sz="19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9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and</m:t>
                    </m:r>
                    <m:r>
                      <a:rPr lang="en-US" sz="19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9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sz="19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900" dirty="0">
                    <a:ea typeface="Cambria Math" panose="02040503050406030204" pitchFamily="18" charset="0"/>
                  </a:rPr>
                  <a:t> denote </a:t>
                </a:r>
                <a:r>
                  <a:rPr lang="en-US" sz="1900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mean</a:t>
                </a:r>
                <a:r>
                  <a:rPr lang="en-US" sz="1900" dirty="0">
                    <a:ea typeface="Cambria Math" panose="02040503050406030204" pitchFamily="18" charset="0"/>
                  </a:rPr>
                  <a:t> and </a:t>
                </a:r>
                <a:r>
                  <a:rPr lang="en-US" sz="1900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variance</a:t>
                </a:r>
                <a:r>
                  <a:rPr lang="en-US" sz="1900" dirty="0">
                    <a:ea typeface="Cambria Math" panose="02040503050406030204" pitchFamily="18" charset="0"/>
                  </a:rPr>
                  <a:t>, respectively.</a:t>
                </a:r>
              </a:p>
              <a:p>
                <a:pPr marL="1036955" lvl="2" indent="-342900" algn="just">
                  <a:buSzPct val="100000"/>
                  <a:buFont typeface="+mj-lt"/>
                  <a:buAutoNum type="arabicPeriod"/>
                </a:pPr>
                <a:endParaRPr lang="en-US" sz="1800" dirty="0">
                  <a:ea typeface="Cambria Math" panose="02040503050406030204" pitchFamily="18" charset="0"/>
                </a:endParaRPr>
              </a:p>
              <a:p>
                <a:pPr marL="2597785" lvl="8" indent="-349250" algn="just">
                  <a:buFont typeface="+mj-lt"/>
                  <a:buAutoNum type="arabicPeriod"/>
                </a:pPr>
                <a:endParaRPr lang="en-US" sz="8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20204" y="1624337"/>
                <a:ext cx="8630202" cy="4732020"/>
              </a:xfrm>
              <a:blipFill>
                <a:blip r:embed="rId2"/>
                <a:stretch>
                  <a:fillRect t="-1604" r="-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A16E4-8B2B-9E1B-A00D-F4FC08D65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6780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0205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Naïve Bayesian 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1820204" y="1624337"/>
                <a:ext cx="8630202" cy="4732020"/>
              </a:xfrm>
            </p:spPr>
            <p:txBody>
              <a:bodyPr>
                <a:normAutofit/>
              </a:bodyPr>
              <a:lstStyle/>
              <a:p>
                <a:pPr marL="53975" indent="0" algn="just">
                  <a:buNone/>
                </a:pPr>
                <a:endParaRPr lang="en-US" sz="1000" dirty="0">
                  <a:ea typeface="Cambria Math" panose="02040503050406030204" pitchFamily="18" charset="0"/>
                </a:endParaRPr>
              </a:p>
              <a:p>
                <a:pPr marL="896938" indent="-379413" algn="just">
                  <a:buNone/>
                </a:pPr>
                <a:r>
                  <a:rPr lang="en-US" sz="1800" dirty="0">
                    <a:ea typeface="Cambria Math" panose="02040503050406030204" pitchFamily="18" charset="0"/>
                  </a:rPr>
                  <a:t>	For each class </a:t>
                </a:r>
                <a:r>
                  <a:rPr lang="en-US" sz="1800" i="1" dirty="0">
                    <a:ea typeface="Cambria Math" panose="02040503050406030204" pitchFamily="18" charset="0"/>
                  </a:rPr>
                  <a:t>C</a:t>
                </a:r>
                <a:r>
                  <a:rPr lang="en-US" sz="1800" i="1" baseline="-25000" dirty="0">
                    <a:ea typeface="Cambria Math" panose="02040503050406030204" pitchFamily="18" charset="0"/>
                  </a:rPr>
                  <a:t>i</a:t>
                </a:r>
                <a:r>
                  <a:rPr lang="en-US" sz="1800" dirty="0">
                    <a:ea typeface="Cambria Math" panose="02040503050406030204" pitchFamily="18" charset="0"/>
                  </a:rPr>
                  <a:t>, the posterior probabilities for attribute </a:t>
                </a:r>
                <a:r>
                  <a:rPr lang="en-US" sz="1800" i="1" dirty="0" err="1">
                    <a:ea typeface="Cambria Math" panose="02040503050406030204" pitchFamily="18" charset="0"/>
                  </a:rPr>
                  <a:t>A</a:t>
                </a:r>
                <a:r>
                  <a:rPr lang="en-US" sz="1800" i="1" baseline="-25000" dirty="0" err="1">
                    <a:ea typeface="Cambria Math" panose="02040503050406030204" pitchFamily="18" charset="0"/>
                  </a:rPr>
                  <a:t>j</a:t>
                </a:r>
                <a:r>
                  <a:rPr lang="en-US" sz="1800" baseline="-25000" dirty="0">
                    <a:ea typeface="Cambria Math" panose="02040503050406030204" pitchFamily="18" charset="0"/>
                  </a:rPr>
                  <a:t> </a:t>
                </a:r>
                <a:r>
                  <a:rPr lang="en-US" sz="1800" dirty="0">
                    <a:ea typeface="Cambria Math" panose="02040503050406030204" pitchFamily="18" charset="0"/>
                  </a:rPr>
                  <a:t>(it is the numeric attribute) can be calculated following Gaussian normal distribution as follows.</a:t>
                </a:r>
              </a:p>
              <a:p>
                <a:pPr marL="914400" indent="-395288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solidFill>
                            <a:srgbClr val="A500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000" dirty="0">
                              <a:solidFill>
                                <a:srgbClr val="A50021"/>
                              </a:solidFill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US" sz="2000" baseline="-25000" dirty="0">
                              <a:solidFill>
                                <a:srgbClr val="A50021"/>
                              </a:solidFill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nor/>
                            </m:rPr>
                            <a:rPr lang="en-US" sz="2000" baseline="-25000" dirty="0">
                              <a:solidFill>
                                <a:srgbClr val="A50021"/>
                              </a:solidFill>
                              <a:ea typeface="Cambria Math" panose="02040503050406030204" pitchFamily="18" charset="0"/>
                            </a:rPr>
                            <m:t> = 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solidFill>
                                <a:srgbClr val="A50021"/>
                              </a:solidFill>
                              <a:ea typeface="Cambria Math" panose="02040503050406030204" pitchFamily="18" charset="0"/>
                            </a:rPr>
                            <m:t>aj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solidFill>
                                <a:srgbClr val="A50021"/>
                              </a:solidFill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solidFill>
                                <a:srgbClr val="A50021"/>
                              </a:solidFill>
                              <a:ea typeface="Cambria Math" panose="02040503050406030204" pitchFamily="18" charset="0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lang="en-US" sz="2000" baseline="-25000" dirty="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</m:e>
                      </m:d>
                      <m:r>
                        <a:rPr lang="en-US" sz="2000">
                          <a:solidFill>
                            <a:srgbClr val="A500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e>
                          </m:rad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sty m:val="p"/>
                            </m:rPr>
                            <a:rPr lang="en-US" sz="2000" baseline="-2500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ij</m:t>
                          </m:r>
                        </m:den>
                      </m:f>
                      <m:sSup>
                        <m:sSupPr>
                          <m:ctrlPr>
                            <a:rPr lang="en-US" sz="2000" i="1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00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f>
                        <m:fPr>
                          <m:ctrlPr>
                            <a:rPr lang="en-US" sz="2000" i="1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A500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A500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a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baseline="-25000">
                                      <a:solidFill>
                                        <a:srgbClr val="A500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j</m:t>
                                  </m:r>
                                  <m:r>
                                    <a:rPr lang="en-US" sz="2000">
                                      <a:solidFill>
                                        <a:srgbClr val="A500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A500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μij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  <m:r>
                                <m:rPr>
                                  <m:sty m:val="p"/>
                                </m:rPr>
                                <a:rPr lang="en-US" sz="2000" baseline="-2500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ij</m:t>
                              </m:r>
                            </m:e>
                            <m:sup>
                              <m:r>
                                <a:rPr lang="en-US" sz="200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A50021"/>
                  </a:solidFill>
                  <a:ea typeface="Cambria Math" panose="02040503050406030204" pitchFamily="18" charset="0"/>
                </a:endParaRPr>
              </a:p>
              <a:p>
                <a:pPr marL="914400" indent="0">
                  <a:buNone/>
                </a:pPr>
                <a:r>
                  <a:rPr lang="en-US" sz="1800" dirty="0">
                    <a:ea typeface="Cambria Math" panose="02040503050406030204" pitchFamily="18" charset="0"/>
                  </a:rPr>
                  <a:t>Here, the parameter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m:rPr>
                        <m:sty m:val="p"/>
                      </m:rPr>
                      <a:rPr lang="en-US" sz="180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ij</m:t>
                    </m:r>
                  </m:oMath>
                </a14:m>
                <a:r>
                  <a:rPr lang="en-US" sz="1800" dirty="0">
                    <a:ea typeface="Cambria Math" panose="02040503050406030204" pitchFamily="18" charset="0"/>
                  </a:rPr>
                  <a:t> can be calculated based on the sample mean of attribute value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dirty="0">
                        <a:solidFill>
                          <a:srgbClr val="A50021"/>
                        </a:solidFill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1800" baseline="-25000" dirty="0">
                        <a:solidFill>
                          <a:srgbClr val="A50021"/>
                        </a:solidFill>
                        <a:ea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1800" dirty="0">
                    <a:ea typeface="Cambria Math" panose="02040503050406030204" pitchFamily="18" charset="0"/>
                  </a:rPr>
                  <a:t> for the training records that belong to the class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i="1" dirty="0">
                        <a:solidFill>
                          <a:srgbClr val="A500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m:rPr>
                        <m:nor/>
                      </m:rPr>
                      <a:rPr lang="en-US" sz="1800" i="1" baseline="-25000" dirty="0">
                        <a:solidFill>
                          <a:srgbClr val="A50021"/>
                        </a:solidFill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1800" dirty="0">
                    <a:ea typeface="Cambria Math" panose="02040503050406030204" pitchFamily="18" charset="0"/>
                  </a:rPr>
                  <a:t>.</a:t>
                </a:r>
              </a:p>
              <a:p>
                <a:pPr marL="914400" lvl="8" indent="0"/>
                <a:endParaRPr lang="en-US" dirty="0">
                  <a:ea typeface="Cambria Math" panose="02040503050406030204" pitchFamily="18" charset="0"/>
                </a:endParaRPr>
              </a:p>
              <a:p>
                <a:pPr marL="914400" indent="0">
                  <a:buNone/>
                </a:pPr>
                <a:r>
                  <a:rPr lang="en-US" sz="1800" dirty="0">
                    <a:ea typeface="Cambria Math" panose="02040503050406030204" pitchFamily="18" charset="0"/>
                  </a:rPr>
                  <a:t>Similarly,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sty m:val="p"/>
                          </m:rPr>
                          <a:rPr lang="en-US" sz="1800" baseline="-2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ij</m:t>
                        </m:r>
                      </m:e>
                      <m:sup>
                        <m:r>
                          <a:rPr lang="en-US" sz="18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ea typeface="Cambria Math" panose="02040503050406030204" pitchFamily="18" charset="0"/>
                  </a:rPr>
                  <a:t> can be estimated from the calculation of variance of such training records.</a:t>
                </a:r>
              </a:p>
              <a:p>
                <a:pPr marL="53975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20204" y="1624337"/>
                <a:ext cx="8630202" cy="4732020"/>
              </a:xfrm>
              <a:blipFill>
                <a:blip r:embed="rId2"/>
                <a:stretch>
                  <a:fillRect r="-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1A3AE-7CF1-B348-EF57-5F06A2597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12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0205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Naïve Bayesian 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15256" y="1624337"/>
            <a:ext cx="9361488" cy="4732020"/>
          </a:xfrm>
        </p:spPr>
        <p:txBody>
          <a:bodyPr>
            <a:normAutofit/>
          </a:bodyPr>
          <a:lstStyle/>
          <a:p>
            <a:pPr marL="53975" indent="0" algn="just">
              <a:buNone/>
            </a:pPr>
            <a:r>
              <a:rPr lang="en-US" sz="2000" b="1" dirty="0">
                <a:ea typeface="Cambria Math" panose="02040503050406030204" pitchFamily="18" charset="0"/>
              </a:rPr>
              <a:t>M-estimate of Conditional Probability</a:t>
            </a:r>
          </a:p>
          <a:p>
            <a:pPr marL="396875" indent="-342900" algn="just"/>
            <a:endParaRPr lang="en-US" sz="1100" dirty="0">
              <a:ea typeface="Cambria Math" panose="02040503050406030204" pitchFamily="18" charset="0"/>
            </a:endParaRPr>
          </a:p>
          <a:p>
            <a:pPr marL="396875" indent="-342900" algn="just"/>
            <a:r>
              <a:rPr lang="en-US" sz="2000" dirty="0">
                <a:solidFill>
                  <a:srgbClr val="A50021"/>
                </a:solidFill>
                <a:ea typeface="Cambria Math" panose="02040503050406030204" pitchFamily="18" charset="0"/>
              </a:rPr>
              <a:t>The M-estimation is to deal with the potential problem of Naïve Bayesian Classifier when training data size is too poor. </a:t>
            </a:r>
          </a:p>
          <a:p>
            <a:pPr marL="2591435" lvl="8" indent="-342900" algn="just"/>
            <a:endParaRPr lang="en-US" sz="800" dirty="0">
              <a:ea typeface="Cambria Math" panose="02040503050406030204" pitchFamily="18" charset="0"/>
            </a:endParaRPr>
          </a:p>
          <a:p>
            <a:pPr marL="762635" lvl="1" indent="-342900" algn="just"/>
            <a:r>
              <a:rPr lang="en-US" sz="1800" dirty="0">
                <a:ea typeface="Cambria Math" panose="02040503050406030204" pitchFamily="18" charset="0"/>
              </a:rPr>
              <a:t>If the likelihood probability for one of the attribute is zero, then the overall class-conditional probability for the class vanishes.</a:t>
            </a:r>
          </a:p>
          <a:p>
            <a:pPr marL="2591435" lvl="8" indent="-342900" algn="just"/>
            <a:endParaRPr lang="en-US" sz="800" dirty="0">
              <a:ea typeface="Cambria Math" panose="02040503050406030204" pitchFamily="18" charset="0"/>
            </a:endParaRPr>
          </a:p>
          <a:p>
            <a:pPr marL="762635" lvl="1" indent="-342900" algn="just"/>
            <a:r>
              <a:rPr lang="en-US" sz="1800" dirty="0">
                <a:ea typeface="Cambria Math" panose="02040503050406030204" pitchFamily="18" charset="0"/>
              </a:rPr>
              <a:t>In other words, if training data do not cover many of the attribute values, then we may not be able to classify some of the test records. </a:t>
            </a:r>
          </a:p>
          <a:p>
            <a:pPr marL="2591435" lvl="8" indent="-342900" algn="just"/>
            <a:endParaRPr lang="en-US" sz="800" dirty="0">
              <a:ea typeface="Cambria Math" panose="02040503050406030204" pitchFamily="18" charset="0"/>
            </a:endParaRPr>
          </a:p>
          <a:p>
            <a:pPr marL="396875" indent="-342900" algn="just"/>
            <a:r>
              <a:rPr lang="en-US" sz="2000" dirty="0">
                <a:ea typeface="Cambria Math" panose="02040503050406030204" pitchFamily="18" charset="0"/>
              </a:rPr>
              <a:t>This problem can be addressed by using the </a:t>
            </a:r>
            <a:r>
              <a:rPr lang="en-US" sz="2000" dirty="0">
                <a:solidFill>
                  <a:srgbClr val="A50021"/>
                </a:solidFill>
                <a:ea typeface="Cambria Math" panose="02040503050406030204" pitchFamily="18" charset="0"/>
              </a:rPr>
              <a:t>M-estimate approach</a:t>
            </a:r>
            <a:r>
              <a:rPr lang="en-US" sz="2000" dirty="0">
                <a:ea typeface="Cambria Math" panose="02040503050406030204" pitchFamily="18" charset="0"/>
              </a:rPr>
              <a:t>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D25FF-84B8-970A-A9BE-62FF4FA1E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8194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0205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M-estimate Approach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1415256" y="1624337"/>
                <a:ext cx="9361488" cy="4732020"/>
              </a:xfrm>
            </p:spPr>
            <p:txBody>
              <a:bodyPr>
                <a:normAutofit/>
              </a:bodyPr>
              <a:lstStyle/>
              <a:p>
                <a:pPr marL="396875" indent="-342900" algn="just"/>
                <a:r>
                  <a:rPr lang="en-US" sz="2000" dirty="0">
                    <a:solidFill>
                      <a:srgbClr val="A50021"/>
                    </a:solidFill>
                    <a:ea typeface="Cambria Math" panose="02040503050406030204" pitchFamily="18" charset="0"/>
                  </a:rPr>
                  <a:t>M-estimate approach </a:t>
                </a:r>
                <a:r>
                  <a:rPr lang="en-US" sz="2000" dirty="0">
                    <a:ea typeface="Cambria Math" panose="02040503050406030204" pitchFamily="18" charset="0"/>
                  </a:rPr>
                  <a:t>can be stated as follows</a:t>
                </a:r>
              </a:p>
              <a:p>
                <a:pPr marL="2591435" lvl="8" indent="-342900" algn="just"/>
                <a:endParaRPr lang="en-US" sz="800" dirty="0">
                  <a:ea typeface="Cambria Math" panose="02040503050406030204" pitchFamily="18" charset="0"/>
                </a:endParaRPr>
              </a:p>
              <a:p>
                <a:pPr marL="53975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solidFill>
                          <a:srgbClr val="A500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2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rgbClr val="A50021"/>
                            </a:solidFill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sz="2000" baseline="-25000" dirty="0">
                            <a:solidFill>
                              <a:srgbClr val="A50021"/>
                            </a:solidFill>
                            <a:ea typeface="Cambria Math" panose="02040503050406030204" pitchFamily="18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sz="2000" baseline="-25000" dirty="0">
                            <a:solidFill>
                              <a:srgbClr val="A50021"/>
                            </a:solidFill>
                            <a:ea typeface="Cambria Math" panose="02040503050406030204" pitchFamily="18" charset="0"/>
                          </a:rPr>
                          <m:t> = </m:t>
                        </m:r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rgbClr val="A50021"/>
                            </a:solidFill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sz="2000" baseline="-25000" dirty="0">
                            <a:solidFill>
                              <a:srgbClr val="A50021"/>
                            </a:solidFill>
                            <a:ea typeface="Cambria Math" panose="02040503050406030204" pitchFamily="18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rgbClr val="A50021"/>
                            </a:solidFill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rgbClr val="A50021"/>
                            </a:solidFill>
                            <a:ea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sz="2000" baseline="-25000" dirty="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e>
                    </m:d>
                    <m:r>
                      <a:rPr lang="en-US" sz="2000">
                        <a:solidFill>
                          <a:srgbClr val="A500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A5002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A5002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A5002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sz="2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𝑚𝑝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</a:p>
              <a:p>
                <a:pPr marL="53975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     </a:t>
                </a:r>
              </a:p>
              <a:p>
                <a:pPr marL="53975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      where, </a:t>
                </a:r>
                <a:r>
                  <a:rPr lang="en-US" sz="2000" i="1" dirty="0">
                    <a:ea typeface="Cambria Math" panose="02040503050406030204" pitchFamily="18" charset="0"/>
                  </a:rPr>
                  <a:t>n</a:t>
                </a:r>
                <a:r>
                  <a:rPr lang="en-US" sz="2000" dirty="0">
                    <a:ea typeface="Cambria Math" panose="02040503050406030204" pitchFamily="18" charset="0"/>
                  </a:rPr>
                  <a:t> = total number of instances from class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i="1" dirty="0">
                        <a:ea typeface="Cambria Math" panose="02040503050406030204" pitchFamily="18" charset="0"/>
                      </a:rPr>
                      <m:t>C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i="1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= number of training examples from class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i="1" dirty="0">
                        <a:ea typeface="Cambria Math" panose="02040503050406030204" pitchFamily="18" charset="0"/>
                      </a:rPr>
                      <m:t>C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that take the value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i="1" dirty="0"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2000" i="1" baseline="-25000" dirty="0">
                        <a:ea typeface="Cambria Math" panose="02040503050406030204" pitchFamily="18" charset="0"/>
                      </a:rPr>
                      <m:t>j</m:t>
                    </m:r>
                    <m:r>
                      <m:rPr>
                        <m:nor/>
                      </m:rPr>
                      <a:rPr lang="en-US" sz="2000" i="1" baseline="-25000" dirty="0">
                        <a:ea typeface="Cambria Math" panose="02040503050406030204" pitchFamily="18" charset="0"/>
                      </a:rPr>
                      <m:t> =</m:t>
                    </m:r>
                    <m:r>
                      <m:rPr>
                        <m:nor/>
                      </m:rPr>
                      <a:rPr lang="en-US" sz="2000" i="1" dirty="0"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2000" i="1" baseline="-25000" dirty="0">
                        <a:ea typeface="Cambria Math" panose="02040503050406030204" pitchFamily="18" charset="0"/>
                      </a:rPr>
                      <m:t>j</m:t>
                    </m:r>
                    <m:r>
                      <m:rPr>
                        <m:nor/>
                      </m:rPr>
                      <a:rPr lang="en-US" sz="2000" i="1" baseline="-25000" dirty="0"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i="1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	    </a:t>
                </a:r>
                <a:r>
                  <a:rPr lang="en-US" sz="2000" i="1" dirty="0">
                    <a:ea typeface="Cambria Math" panose="02040503050406030204" pitchFamily="18" charset="0"/>
                  </a:rPr>
                  <a:t>m</a:t>
                </a:r>
                <a:r>
                  <a:rPr lang="en-US" sz="2000" dirty="0">
                    <a:ea typeface="Cambria Math" panose="02040503050406030204" pitchFamily="18" charset="0"/>
                  </a:rPr>
                  <a:t> = it is a parameter known as the equivalent sample size, and</a:t>
                </a:r>
              </a:p>
              <a:p>
                <a:pPr marL="53975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                   </a:t>
                </a:r>
                <a:r>
                  <a:rPr lang="en-US" sz="2000" i="1" dirty="0">
                    <a:ea typeface="Cambria Math" panose="02040503050406030204" pitchFamily="18" charset="0"/>
                  </a:rPr>
                  <a:t>p</a:t>
                </a:r>
                <a:r>
                  <a:rPr lang="en-US" sz="2000" dirty="0">
                    <a:ea typeface="Cambria Math" panose="02040503050406030204" pitchFamily="18" charset="0"/>
                  </a:rPr>
                  <a:t> = is a user specified parameter.</a:t>
                </a:r>
              </a:p>
              <a:p>
                <a:pPr marL="53975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>     </a:t>
                </a:r>
                <a:r>
                  <a:rPr lang="en-US" sz="2000" b="1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Note: </a:t>
                </a:r>
              </a:p>
              <a:p>
                <a:pPr marL="53975" indent="0">
                  <a:buNone/>
                </a:pPr>
                <a:r>
                  <a:rPr lang="en-US" sz="2000" b="1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     </a:t>
                </a:r>
                <a:r>
                  <a:rPr lang="en-US" sz="2000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If </a:t>
                </a:r>
                <a:r>
                  <a:rPr lang="en-US" sz="2000" i="1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n</a:t>
                </a:r>
                <a:r>
                  <a:rPr lang="en-US" sz="2000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 = 0, that is, if there is no training set available, then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sz="2000" i="1" baseline="-25000" dirty="0">
                            <a:solidFill>
                              <a:srgbClr val="0B5ED7"/>
                            </a:solidFill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sz="2000" i="1" dirty="0">
                            <a:solidFill>
                              <a:srgbClr val="0B5ED7"/>
                            </a:solidFill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sz="2000" i="1" dirty="0">
                            <a:solidFill>
                              <a:srgbClr val="0B5ED7"/>
                            </a:solidFill>
                            <a:ea typeface="Cambria Math" panose="02040503050406030204" pitchFamily="18" charset="0"/>
                          </a:rPr>
                          <m:t>C</m:t>
                        </m:r>
                        <m:r>
                          <a:rPr lang="en-US" sz="2000" i="1" baseline="-25000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2000" i="1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 = p</a:t>
                </a:r>
                <a:r>
                  <a:rPr lang="en-US" sz="2000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,</a:t>
                </a:r>
              </a:p>
              <a:p>
                <a:pPr marL="53975" indent="0">
                  <a:buNone/>
                </a:pPr>
                <a:r>
                  <a:rPr lang="en-US" sz="2000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     so, this is a different value, in absence of sample value.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15256" y="1624337"/>
                <a:ext cx="9361488" cy="4732020"/>
              </a:xfrm>
              <a:blipFill>
                <a:blip r:embed="rId2"/>
                <a:stretch>
                  <a:fillRect t="-1337" b="-1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3425C-074B-D70E-10C5-FA12B2352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433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85" y="6252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A Practice Example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11496" y="1624337"/>
            <a:ext cx="8671560" cy="4732020"/>
          </a:xfrm>
        </p:spPr>
        <p:txBody>
          <a:bodyPr>
            <a:normAutofit/>
          </a:bodyPr>
          <a:lstStyle/>
          <a:p>
            <a:pPr marL="53975" indent="0" algn="just">
              <a:buNone/>
            </a:pPr>
            <a:r>
              <a:rPr lang="en-US" sz="2000" dirty="0">
                <a:solidFill>
                  <a:srgbClr val="A50021"/>
                </a:solidFill>
                <a:ea typeface="Cambria Math" panose="02040503050406030204" pitchFamily="18" charset="0"/>
              </a:rPr>
              <a:t>  </a:t>
            </a:r>
            <a:r>
              <a:rPr lang="en-US" sz="2000" b="1" dirty="0">
                <a:solidFill>
                  <a:srgbClr val="0B5ED7"/>
                </a:solidFill>
                <a:ea typeface="Cambria Math" panose="02040503050406030204" pitchFamily="18" charset="0"/>
              </a:rPr>
              <a:t>Example 8.4</a:t>
            </a:r>
          </a:p>
        </p:txBody>
      </p:sp>
      <p:graphicFrame>
        <p:nvGraphicFramePr>
          <p:cNvPr id="3" name="Object 2"/>
          <p:cNvGraphicFramePr>
            <a:graphicFrameLocks/>
          </p:cNvGraphicFramePr>
          <p:nvPr/>
        </p:nvGraphicFramePr>
        <p:xfrm>
          <a:off x="5126196" y="1371600"/>
          <a:ext cx="5440680" cy="5166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324288" imgH="4457700" progId="Excel.Sheet.8">
                  <p:embed/>
                </p:oleObj>
              </mc:Choice>
              <mc:Fallback>
                <p:oleObj name="Worksheet" r:id="rId2" imgW="4324288" imgH="4457700" progId="Excel.Sheet.8">
                  <p:embed/>
                  <p:pic>
                    <p:nvPicPr>
                      <p:cNvPr id="3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6196" y="1371600"/>
                        <a:ext cx="5440680" cy="51663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643856" y="2263141"/>
            <a:ext cx="3429000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Class: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C1:buys_computer = ‘yes’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C2:buys_computer = ‘no’</a:t>
            </a:r>
          </a:p>
          <a:p>
            <a:pPr eaLnBrk="1" hangingPunct="1">
              <a:lnSpc>
                <a:spcPct val="110000"/>
              </a:lnSpc>
            </a:pPr>
            <a:endParaRPr lang="en-US" altLang="zh-TW" sz="2000" dirty="0">
              <a:solidFill>
                <a:srgbClr val="0B5ED7"/>
              </a:solidFill>
              <a:ea typeface="新細明體" charset="-120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Data instance 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X = (</a:t>
            </a:r>
            <a:r>
              <a:rPr lang="en-US" altLang="zh-TW" sz="2000" dirty="0">
                <a:solidFill>
                  <a:srgbClr val="073C8B"/>
                </a:solidFill>
                <a:ea typeface="新細明體" charset="-120"/>
              </a:rPr>
              <a:t>age &lt;=30</a:t>
            </a: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,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Income = </a:t>
            </a:r>
            <a:r>
              <a:rPr lang="en-US" altLang="zh-TW" sz="2000" dirty="0">
                <a:solidFill>
                  <a:srgbClr val="073C8B"/>
                </a:solidFill>
                <a:ea typeface="新細明體" charset="-120"/>
              </a:rPr>
              <a:t>medium</a:t>
            </a: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,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Student = </a:t>
            </a:r>
            <a:r>
              <a:rPr lang="en-US" altLang="zh-TW" sz="2000" dirty="0">
                <a:solidFill>
                  <a:srgbClr val="073C8B"/>
                </a:solidFill>
                <a:ea typeface="新細明體" charset="-120"/>
              </a:rPr>
              <a:t>yes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TW" sz="2000" dirty="0" err="1">
                <a:solidFill>
                  <a:srgbClr val="0B5ED7"/>
                </a:solidFill>
                <a:ea typeface="新細明體" charset="-120"/>
              </a:rPr>
              <a:t>Credit_rating</a:t>
            </a: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 = </a:t>
            </a:r>
            <a:r>
              <a:rPr lang="en-US" altLang="zh-TW" sz="2000" dirty="0">
                <a:solidFill>
                  <a:srgbClr val="073C8B"/>
                </a:solidFill>
                <a:ea typeface="新細明體" charset="-120"/>
              </a:rPr>
              <a:t>fair</a:t>
            </a: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88E25-1FBF-0BBD-0C6B-16D8ACAF0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1898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0205" y="260648"/>
            <a:ext cx="8425339" cy="100427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A Practice Example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1720056" y="1424940"/>
            <a:ext cx="8610600" cy="5105400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P(</a:t>
            </a:r>
            <a:r>
              <a:rPr lang="en-US" altLang="zh-TW" sz="2000" dirty="0" err="1">
                <a:solidFill>
                  <a:srgbClr val="0B5ED7"/>
                </a:solidFill>
                <a:ea typeface="新細明體" charset="-120"/>
              </a:rPr>
              <a:t>C</a:t>
            </a:r>
            <a:r>
              <a:rPr lang="en-US" altLang="zh-TW" sz="2000" baseline="-25000" dirty="0" err="1">
                <a:solidFill>
                  <a:srgbClr val="0B5ED7"/>
                </a:solidFill>
                <a:ea typeface="新細明體" charset="-120"/>
              </a:rPr>
              <a:t>i</a:t>
            </a: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):    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P(</a:t>
            </a:r>
            <a:r>
              <a:rPr lang="en-US" altLang="zh-TW" sz="1600" dirty="0" err="1">
                <a:solidFill>
                  <a:srgbClr val="0B5ED7"/>
                </a:solidFill>
                <a:ea typeface="新細明體" charset="-120"/>
              </a:rPr>
              <a:t>buys_computer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= “yes”)  = 9/14 = 0.643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                   P(</a:t>
            </a:r>
            <a:r>
              <a:rPr lang="en-US" altLang="zh-TW" sz="1600" dirty="0" err="1">
                <a:solidFill>
                  <a:srgbClr val="0B5ED7"/>
                </a:solidFill>
                <a:ea typeface="新細明體" charset="-120"/>
              </a:rPr>
              <a:t>buys_computer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= “no”) = 5/14= 0.357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zh-TW" sz="1600" dirty="0">
              <a:solidFill>
                <a:srgbClr val="0B5ED7"/>
              </a:solidFill>
              <a:ea typeface="新細明體" charset="-120"/>
            </a:endParaRPr>
          </a:p>
          <a:p>
            <a:pPr>
              <a:lnSpc>
                <a:spcPct val="80000"/>
              </a:lnSpc>
            </a:pP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Compute P(</a:t>
            </a:r>
            <a:r>
              <a:rPr lang="en-US" altLang="zh-TW" sz="2000" dirty="0" err="1">
                <a:solidFill>
                  <a:srgbClr val="0B5ED7"/>
                </a:solidFill>
                <a:ea typeface="新細明體" charset="-120"/>
              </a:rPr>
              <a:t>X|C</a:t>
            </a:r>
            <a:r>
              <a:rPr lang="en-US" altLang="zh-TW" sz="2000" baseline="-25000" dirty="0" err="1">
                <a:solidFill>
                  <a:srgbClr val="0B5ED7"/>
                </a:solidFill>
                <a:ea typeface="新細明體" charset="-120"/>
              </a:rPr>
              <a:t>i</a:t>
            </a: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) for each class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    P(age = “&lt;=30” | </a:t>
            </a:r>
            <a:r>
              <a:rPr lang="en-US" altLang="zh-TW" sz="1600" dirty="0" err="1">
                <a:solidFill>
                  <a:srgbClr val="0B5ED7"/>
                </a:solidFill>
                <a:ea typeface="新細明體" charset="-120"/>
              </a:rPr>
              <a:t>buys_computer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= “yes”)  = 2/9 = 0.222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    P(age = “&lt;= 30” | </a:t>
            </a:r>
            <a:r>
              <a:rPr lang="en-US" altLang="zh-TW" sz="1600" dirty="0" err="1">
                <a:solidFill>
                  <a:srgbClr val="0B5ED7"/>
                </a:solidFill>
                <a:ea typeface="新細明體" charset="-120"/>
              </a:rPr>
              <a:t>buys_computer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= “no”) = 3/5 = 0.6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    P(income = “medium” | </a:t>
            </a:r>
            <a:r>
              <a:rPr lang="en-US" altLang="zh-TW" sz="1600" dirty="0" err="1">
                <a:solidFill>
                  <a:srgbClr val="0B5ED7"/>
                </a:solidFill>
                <a:ea typeface="新細明體" charset="-120"/>
              </a:rPr>
              <a:t>buys_computer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= “yes”) = 4/9 = 0.444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    P(income = “medium” | </a:t>
            </a:r>
            <a:r>
              <a:rPr lang="en-US" altLang="zh-TW" sz="1600" dirty="0" err="1">
                <a:solidFill>
                  <a:srgbClr val="0B5ED7"/>
                </a:solidFill>
                <a:ea typeface="新細明體" charset="-120"/>
              </a:rPr>
              <a:t>buys_computer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= “no”) = 2/5 = 0.4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    P(student = “yes” | </a:t>
            </a:r>
            <a:r>
              <a:rPr lang="en-US" altLang="zh-TW" sz="1600" dirty="0" err="1">
                <a:solidFill>
                  <a:srgbClr val="0B5ED7"/>
                </a:solidFill>
                <a:ea typeface="新細明體" charset="-120"/>
              </a:rPr>
              <a:t>buys_computer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= “yes) = 6/9 = 0.667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    P(student = “yes” | </a:t>
            </a:r>
            <a:r>
              <a:rPr lang="en-US" altLang="zh-TW" sz="1600" dirty="0" err="1">
                <a:solidFill>
                  <a:srgbClr val="0B5ED7"/>
                </a:solidFill>
                <a:ea typeface="新細明體" charset="-120"/>
              </a:rPr>
              <a:t>buys_computer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= “no”) = 1/5 = 0.2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    P(</a:t>
            </a:r>
            <a:r>
              <a:rPr lang="en-US" altLang="zh-TW" sz="1600" dirty="0" err="1">
                <a:solidFill>
                  <a:srgbClr val="0B5ED7"/>
                </a:solidFill>
                <a:ea typeface="新細明體" charset="-120"/>
              </a:rPr>
              <a:t>credit_rating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= “fair” | </a:t>
            </a:r>
            <a:r>
              <a:rPr lang="en-US" altLang="zh-TW" sz="1600" dirty="0" err="1">
                <a:solidFill>
                  <a:srgbClr val="0B5ED7"/>
                </a:solidFill>
                <a:ea typeface="新細明體" charset="-120"/>
              </a:rPr>
              <a:t>buys_computer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= “yes”) = 6/9 = 0.667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    P(</a:t>
            </a:r>
            <a:r>
              <a:rPr lang="en-US" altLang="zh-TW" sz="1600" dirty="0" err="1">
                <a:solidFill>
                  <a:srgbClr val="0B5ED7"/>
                </a:solidFill>
                <a:ea typeface="新細明體" charset="-120"/>
              </a:rPr>
              <a:t>credit_rating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= “fair” | </a:t>
            </a:r>
            <a:r>
              <a:rPr lang="en-US" altLang="zh-TW" sz="1600" dirty="0" err="1">
                <a:solidFill>
                  <a:srgbClr val="0B5ED7"/>
                </a:solidFill>
                <a:ea typeface="新細明體" charset="-120"/>
              </a:rPr>
              <a:t>buys_computer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= “no”) = 2/5 = 0.4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zh-TW" sz="1600" dirty="0">
              <a:solidFill>
                <a:srgbClr val="0B5ED7"/>
              </a:solidFill>
              <a:ea typeface="新細明體" charset="-120"/>
            </a:endParaRPr>
          </a:p>
          <a:p>
            <a:pPr>
              <a:lnSpc>
                <a:spcPct val="80000"/>
              </a:lnSpc>
            </a:pPr>
            <a:r>
              <a:rPr lang="en-US" altLang="zh-TW" sz="1600" b="1" dirty="0">
                <a:solidFill>
                  <a:srgbClr val="0B5ED7"/>
                </a:solidFill>
                <a:ea typeface="新細明體" charset="-120"/>
              </a:rPr>
              <a:t> X = (age &lt;= 30 , income = medium, student = yes, </a:t>
            </a:r>
            <a:r>
              <a:rPr lang="en-US" altLang="zh-TW" sz="1600" b="1" dirty="0" err="1">
                <a:solidFill>
                  <a:srgbClr val="0B5ED7"/>
                </a:solidFill>
                <a:ea typeface="新細明體" charset="-120"/>
              </a:rPr>
              <a:t>credit_rating</a:t>
            </a:r>
            <a:r>
              <a:rPr lang="en-US" altLang="zh-TW" sz="1600" b="1" dirty="0">
                <a:solidFill>
                  <a:srgbClr val="0B5ED7"/>
                </a:solidFill>
                <a:ea typeface="新細明體" charset="-120"/>
              </a:rPr>
              <a:t> = fair)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zh-TW" sz="1600" b="1" dirty="0">
              <a:solidFill>
                <a:srgbClr val="0B5ED7"/>
              </a:solidFill>
              <a:ea typeface="新細明體" charset="-12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</a:t>
            </a:r>
            <a:r>
              <a:rPr lang="en-US" altLang="zh-TW" sz="1600" b="1" dirty="0">
                <a:solidFill>
                  <a:srgbClr val="0B5ED7"/>
                </a:solidFill>
                <a:ea typeface="新細明體" charset="-120"/>
              </a:rPr>
              <a:t>P(</a:t>
            </a:r>
            <a:r>
              <a:rPr lang="en-US" altLang="zh-TW" sz="1600" b="1" dirty="0" err="1">
                <a:solidFill>
                  <a:srgbClr val="0B5ED7"/>
                </a:solidFill>
                <a:ea typeface="新細明體" charset="-120"/>
              </a:rPr>
              <a:t>X|C</a:t>
            </a:r>
            <a:r>
              <a:rPr lang="en-US" altLang="zh-TW" sz="1600" b="1" baseline="-25000" dirty="0" err="1">
                <a:solidFill>
                  <a:srgbClr val="0B5ED7"/>
                </a:solidFill>
                <a:ea typeface="新細明體" charset="-120"/>
              </a:rPr>
              <a:t>i</a:t>
            </a:r>
            <a:r>
              <a:rPr lang="en-US" altLang="zh-TW" sz="1600" b="1" dirty="0">
                <a:solidFill>
                  <a:srgbClr val="0B5ED7"/>
                </a:solidFill>
                <a:ea typeface="新細明體" charset="-120"/>
              </a:rPr>
              <a:t>) :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P(</a:t>
            </a:r>
            <a:r>
              <a:rPr lang="en-US" altLang="zh-TW" sz="1600" dirty="0" err="1">
                <a:solidFill>
                  <a:srgbClr val="0B5ED7"/>
                </a:solidFill>
                <a:ea typeface="新細明體" charset="-120"/>
              </a:rPr>
              <a:t>X|buys_computer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= “yes”) = 0.222 × 0.444 × 0.667 × 0.667 = 0.044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               P(</a:t>
            </a:r>
            <a:r>
              <a:rPr lang="en-US" altLang="zh-TW" sz="1600" dirty="0" err="1">
                <a:solidFill>
                  <a:srgbClr val="0B5ED7"/>
                </a:solidFill>
                <a:ea typeface="新細明體" charset="-120"/>
              </a:rPr>
              <a:t>X|buys_computer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= “no”) = 0.6 × 0.4 × 0.2 × 0.4 = 0.019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zh-TW" sz="1600" b="1" dirty="0">
              <a:solidFill>
                <a:srgbClr val="0B5ED7"/>
              </a:solidFill>
              <a:ea typeface="新細明體" charset="-12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b="1" dirty="0">
                <a:solidFill>
                  <a:srgbClr val="0B5ED7"/>
                </a:solidFill>
                <a:ea typeface="新細明體" charset="-120"/>
              </a:rPr>
              <a:t>P(</a:t>
            </a:r>
            <a:r>
              <a:rPr lang="en-US" altLang="zh-TW" sz="1600" b="1" dirty="0" err="1">
                <a:solidFill>
                  <a:srgbClr val="0B5ED7"/>
                </a:solidFill>
                <a:ea typeface="新細明體" charset="-120"/>
              </a:rPr>
              <a:t>X|C</a:t>
            </a:r>
            <a:r>
              <a:rPr lang="en-US" altLang="zh-TW" sz="1600" b="1" baseline="-25000" dirty="0" err="1">
                <a:solidFill>
                  <a:srgbClr val="0B5ED7"/>
                </a:solidFill>
                <a:ea typeface="新細明體" charset="-120"/>
              </a:rPr>
              <a:t>i</a:t>
            </a:r>
            <a:r>
              <a:rPr lang="en-US" altLang="zh-TW" sz="1600" b="1" dirty="0">
                <a:solidFill>
                  <a:srgbClr val="0B5ED7"/>
                </a:solidFill>
                <a:ea typeface="新細明體" charset="-120"/>
              </a:rPr>
              <a:t>)*P(</a:t>
            </a:r>
            <a:r>
              <a:rPr lang="en-US" altLang="zh-TW" sz="1600" b="1" dirty="0" err="1">
                <a:solidFill>
                  <a:srgbClr val="0B5ED7"/>
                </a:solidFill>
                <a:ea typeface="新細明體" charset="-120"/>
              </a:rPr>
              <a:t>C</a:t>
            </a:r>
            <a:r>
              <a:rPr lang="en-US" altLang="zh-TW" sz="1600" b="1" baseline="-25000" dirty="0" err="1">
                <a:solidFill>
                  <a:srgbClr val="0B5ED7"/>
                </a:solidFill>
                <a:ea typeface="新細明體" charset="-120"/>
              </a:rPr>
              <a:t>i</a:t>
            </a:r>
            <a:r>
              <a:rPr lang="en-US" altLang="zh-TW" sz="1600" b="1" dirty="0">
                <a:solidFill>
                  <a:srgbClr val="0B5ED7"/>
                </a:solidFill>
                <a:ea typeface="新細明體" charset="-120"/>
              </a:rPr>
              <a:t>) : 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P(</a:t>
            </a:r>
            <a:r>
              <a:rPr lang="en-US" altLang="zh-TW" sz="1600" dirty="0" err="1">
                <a:solidFill>
                  <a:srgbClr val="0B5ED7"/>
                </a:solidFill>
                <a:ea typeface="新細明體" charset="-120"/>
              </a:rPr>
              <a:t>X|buys_computer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= “yes”) * P(</a:t>
            </a:r>
            <a:r>
              <a:rPr lang="en-US" altLang="zh-TW" sz="1600" dirty="0" err="1">
                <a:solidFill>
                  <a:srgbClr val="0B5ED7"/>
                </a:solidFill>
                <a:ea typeface="新細明體" charset="-120"/>
              </a:rPr>
              <a:t>buys_computer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= “yes”) = 0.028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b="1" dirty="0">
                <a:solidFill>
                  <a:srgbClr val="0B5ED7"/>
                </a:solidFill>
                <a:ea typeface="新細明體" charset="-120"/>
              </a:rPr>
              <a:t>		             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P(</a:t>
            </a:r>
            <a:r>
              <a:rPr lang="en-US" altLang="zh-TW" sz="1600" dirty="0" err="1">
                <a:solidFill>
                  <a:srgbClr val="0B5ED7"/>
                </a:solidFill>
                <a:ea typeface="新細明體" charset="-120"/>
              </a:rPr>
              <a:t>X|buys_computer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= “no”) * P(</a:t>
            </a:r>
            <a:r>
              <a:rPr lang="en-US" altLang="zh-TW" sz="1600" dirty="0" err="1">
                <a:solidFill>
                  <a:srgbClr val="0B5ED7"/>
                </a:solidFill>
                <a:ea typeface="新細明體" charset="-120"/>
              </a:rPr>
              <a:t>buys_computer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 = “no”) = 0.007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zh-TW" sz="1600" b="1" dirty="0">
              <a:solidFill>
                <a:srgbClr val="0B5ED7"/>
              </a:solidFill>
              <a:ea typeface="新細明體" charset="-12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b="1" dirty="0">
                <a:solidFill>
                  <a:srgbClr val="0B5ED7"/>
                </a:solidFill>
                <a:ea typeface="新細明體" charset="-120"/>
              </a:rPr>
              <a:t>Therefore,  X belongs to class (“</a:t>
            </a:r>
            <a:r>
              <a:rPr lang="en-US" altLang="zh-TW" sz="1600" b="1" dirty="0" err="1">
                <a:solidFill>
                  <a:srgbClr val="0B5ED7"/>
                </a:solidFill>
                <a:ea typeface="新細明體" charset="-120"/>
              </a:rPr>
              <a:t>buys_computer</a:t>
            </a:r>
            <a:r>
              <a:rPr lang="en-US" altLang="zh-TW" sz="1600" b="1" dirty="0">
                <a:solidFill>
                  <a:srgbClr val="0B5ED7"/>
                </a:solidFill>
                <a:ea typeface="新細明體" charset="-120"/>
              </a:rPr>
              <a:t> = yes”)</a:t>
            </a:r>
            <a:r>
              <a:rPr lang="en-US" altLang="zh-TW" sz="1400" b="1" dirty="0">
                <a:solidFill>
                  <a:srgbClr val="0B5ED7"/>
                </a:solidFill>
                <a:ea typeface="新細明體" charset="-120"/>
              </a:rPr>
              <a:t>	</a:t>
            </a:r>
            <a:r>
              <a:rPr lang="en-US" altLang="zh-TW" sz="1400" b="1" dirty="0">
                <a:ea typeface="新細明體" charset="-120"/>
              </a:rPr>
              <a:t>	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E717B-D8C5-96F5-F71F-58B961000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4341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3923" y="2420888"/>
            <a:ext cx="8425339" cy="9361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6000" dirty="0">
                <a:solidFill>
                  <a:srgbClr val="FF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Any question?</a:t>
            </a:r>
          </a:p>
          <a:p>
            <a:pPr marL="0" indent="0" algn="ctr">
              <a:buNone/>
            </a:pPr>
            <a:endParaRPr lang="en-US" altLang="zh-CN" sz="2000" dirty="0">
              <a:solidFill>
                <a:srgbClr val="FF00FF"/>
              </a:solidFill>
              <a:ea typeface="宋体" pitchFamily="2" charset="-122"/>
            </a:endParaRPr>
          </a:p>
          <a:p>
            <a:pPr marL="0" indent="0">
              <a:buNone/>
            </a:pPr>
            <a:endParaRPr lang="en-IN" altLang="zh-CN" sz="2000" dirty="0">
              <a:solidFill>
                <a:srgbClr val="FF00FF"/>
              </a:solidFill>
              <a:ea typeface="宋体" pitchFamily="2" charset="-122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C4B2B5-D43C-EF1A-9B26-C187FAB45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8475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81000"/>
            <a:ext cx="10515600" cy="4114800"/>
          </a:xfrm>
        </p:spPr>
        <p:txBody>
          <a:bodyPr>
            <a:normAutofit/>
          </a:bodyPr>
          <a:lstStyle/>
          <a:p>
            <a:endParaRPr lang="en-US" sz="4000" dirty="0"/>
          </a:p>
          <a:p>
            <a:endParaRPr lang="en-US" sz="4000" dirty="0"/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/>
              <a:t>Thank You!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89E2F1-6F15-0104-EDAE-B8D7E160A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622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820205" y="260648"/>
            <a:ext cx="8425339" cy="973792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Bayesian 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2857" y="1531620"/>
            <a:ext cx="8425339" cy="460248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zh-TW" dirty="0">
                <a:ea typeface="新細明體" charset="-120"/>
              </a:rPr>
              <a:t>A statistical classifier </a:t>
            </a:r>
          </a:p>
          <a:p>
            <a:pPr lvl="8">
              <a:lnSpc>
                <a:spcPct val="90000"/>
              </a:lnSpc>
            </a:pPr>
            <a:endParaRPr lang="en-US" altLang="zh-TW" dirty="0">
              <a:ea typeface="新細明體" charset="-120"/>
            </a:endParaRPr>
          </a:p>
          <a:p>
            <a:pPr lvl="1">
              <a:lnSpc>
                <a:spcPct val="90000"/>
              </a:lnSpc>
            </a:pPr>
            <a:r>
              <a:rPr lang="en-US" altLang="zh-TW" sz="2600" dirty="0">
                <a:ea typeface="新細明體" charset="-120"/>
              </a:rPr>
              <a:t>Performs </a:t>
            </a:r>
            <a:r>
              <a:rPr lang="en-US" altLang="zh-TW" sz="2600" i="1" dirty="0">
                <a:solidFill>
                  <a:srgbClr val="0B5ED7"/>
                </a:solidFill>
                <a:ea typeface="新細明體" charset="-120"/>
              </a:rPr>
              <a:t>probabilistic prediction</a:t>
            </a:r>
            <a:r>
              <a:rPr lang="en-US" altLang="zh-TW" sz="2600" i="1" dirty="0">
                <a:ea typeface="新細明體" charset="-120"/>
              </a:rPr>
              <a:t>, i.e.,</a:t>
            </a:r>
            <a:r>
              <a:rPr lang="en-US" altLang="zh-TW" sz="2600" dirty="0">
                <a:ea typeface="新細明體" charset="-120"/>
              </a:rPr>
              <a:t> predicts class membership probabilities</a:t>
            </a:r>
          </a:p>
          <a:p>
            <a:pPr lvl="1">
              <a:lnSpc>
                <a:spcPct val="90000"/>
              </a:lnSpc>
            </a:pPr>
            <a:endParaRPr lang="en-US" altLang="zh-TW" dirty="0">
              <a:ea typeface="新細明體" charset="-120"/>
            </a:endParaRPr>
          </a:p>
          <a:p>
            <a:pPr>
              <a:lnSpc>
                <a:spcPct val="90000"/>
              </a:lnSpc>
            </a:pPr>
            <a:r>
              <a:rPr lang="en-US" altLang="zh-TW" dirty="0">
                <a:ea typeface="新細明體" charset="-120"/>
              </a:rPr>
              <a:t>Foundation</a:t>
            </a:r>
          </a:p>
          <a:p>
            <a:pPr lvl="6">
              <a:lnSpc>
                <a:spcPct val="90000"/>
              </a:lnSpc>
            </a:pPr>
            <a:endParaRPr lang="en-US" altLang="zh-TW" dirty="0">
              <a:ea typeface="新細明體" charset="-120"/>
            </a:endParaRPr>
          </a:p>
          <a:p>
            <a:pPr lvl="1">
              <a:lnSpc>
                <a:spcPct val="90000"/>
              </a:lnSpc>
            </a:pPr>
            <a:r>
              <a:rPr lang="en-US" altLang="zh-TW" sz="2600" dirty="0">
                <a:ea typeface="新細明體" charset="-120"/>
              </a:rPr>
              <a:t>Based on Bayes’ Theorem. </a:t>
            </a:r>
          </a:p>
          <a:p>
            <a:pPr>
              <a:lnSpc>
                <a:spcPct val="90000"/>
              </a:lnSpc>
            </a:pPr>
            <a:endParaRPr lang="en-US" altLang="zh-TW" dirty="0">
              <a:ea typeface="新細明體" charset="-120"/>
            </a:endParaRPr>
          </a:p>
          <a:p>
            <a:pPr>
              <a:lnSpc>
                <a:spcPct val="90000"/>
              </a:lnSpc>
            </a:pPr>
            <a:r>
              <a:rPr lang="en-US" altLang="zh-TW" dirty="0">
                <a:ea typeface="新細明體" charset="-120"/>
              </a:rPr>
              <a:t>Assumptions</a:t>
            </a:r>
          </a:p>
          <a:p>
            <a:pPr lvl="1">
              <a:spcBef>
                <a:spcPct val="50000"/>
              </a:spcBef>
              <a:buFontTx/>
              <a:buAutoNum type="arabicPeriod"/>
            </a:pPr>
            <a:r>
              <a:rPr lang="en-US" sz="2600" dirty="0"/>
              <a:t>The classes are mutually exclusive and exhaustive.</a:t>
            </a:r>
          </a:p>
          <a:p>
            <a:pPr lvl="1">
              <a:spcBef>
                <a:spcPct val="50000"/>
              </a:spcBef>
              <a:buFontTx/>
              <a:buAutoNum type="arabicPeriod"/>
            </a:pPr>
            <a:r>
              <a:rPr lang="en-US" sz="2600" dirty="0"/>
              <a:t>The attributes are independent given the class.</a:t>
            </a:r>
          </a:p>
          <a:p>
            <a:pPr lvl="8">
              <a:spcBef>
                <a:spcPct val="50000"/>
              </a:spcBef>
              <a:buFontTx/>
              <a:buAutoNum type="arabicPeriod"/>
            </a:pPr>
            <a:endParaRPr lang="en-US" dirty="0"/>
          </a:p>
          <a:p>
            <a:pPr lvl="5">
              <a:spcBef>
                <a:spcPct val="50000"/>
              </a:spcBef>
              <a:buFontTx/>
              <a:buAutoNum type="arabicPeriod"/>
            </a:pPr>
            <a:endParaRPr lang="en-US" sz="1000" dirty="0"/>
          </a:p>
          <a:p>
            <a:pPr>
              <a:spcBef>
                <a:spcPct val="50000"/>
              </a:spcBef>
            </a:pPr>
            <a:r>
              <a:rPr lang="en-US" dirty="0"/>
              <a:t>Called “Naïve” classifier because of these assumptions.</a:t>
            </a:r>
          </a:p>
          <a:p>
            <a:pPr lvl="1">
              <a:spcBef>
                <a:spcPct val="50000"/>
              </a:spcBef>
            </a:pPr>
            <a:r>
              <a:rPr lang="en-US" sz="2700" dirty="0"/>
              <a:t>Empirically proven to be useful.</a:t>
            </a:r>
          </a:p>
          <a:p>
            <a:pPr lvl="1">
              <a:spcBef>
                <a:spcPct val="50000"/>
              </a:spcBef>
            </a:pPr>
            <a:r>
              <a:rPr lang="en-US" sz="2700" dirty="0"/>
              <a:t>Scales  very well.</a:t>
            </a:r>
          </a:p>
          <a:p>
            <a:pPr>
              <a:spcBef>
                <a:spcPct val="50000"/>
              </a:spcBef>
              <a:buFontTx/>
              <a:buAutoNum type="arabicPeriod"/>
            </a:pPr>
            <a:endParaRPr lang="en-US" sz="1800" dirty="0"/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A7579-8D9E-FA10-FD4C-E10F77CE8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785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0205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Example: Bayesian Classification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643856" y="1592580"/>
            <a:ext cx="3916680" cy="4732020"/>
          </a:xfrm>
        </p:spPr>
        <p:txBody>
          <a:bodyPr>
            <a:normAutofit/>
          </a:bodyPr>
          <a:lstStyle/>
          <a:p>
            <a:pPr algn="just"/>
            <a:r>
              <a:rPr lang="en-US" sz="1800" b="1" dirty="0"/>
              <a:t>Example : </a:t>
            </a:r>
            <a:r>
              <a:rPr lang="en-US" sz="1800" dirty="0"/>
              <a:t>Air Traffic Data</a:t>
            </a:r>
          </a:p>
          <a:p>
            <a:pPr lvl="7" algn="just"/>
            <a:endParaRPr lang="en-US" sz="800" dirty="0"/>
          </a:p>
          <a:p>
            <a:pPr lvl="1" algn="just"/>
            <a:r>
              <a:rPr lang="en-US" sz="1800" dirty="0"/>
              <a:t>Let us consider a set observation recorded in a database </a:t>
            </a:r>
          </a:p>
          <a:p>
            <a:pPr lvl="8" algn="just"/>
            <a:endParaRPr lang="en-US" sz="800" dirty="0"/>
          </a:p>
          <a:p>
            <a:pPr lvl="2" algn="just"/>
            <a:r>
              <a:rPr lang="en-US" sz="1500" dirty="0"/>
              <a:t>Regarding the arrival of airplanes in the routes from any airport to New Delhi under certain conditions.</a:t>
            </a:r>
            <a:endParaRPr lang="en-IN" sz="1500" dirty="0"/>
          </a:p>
        </p:txBody>
      </p:sp>
      <p:pic>
        <p:nvPicPr>
          <p:cNvPr id="9218" name="Picture 2" descr="Image result for Image of flights rou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907" y="1432243"/>
            <a:ext cx="4410075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6E567-44C7-B24D-B32D-862A90A7F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790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0205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Air-Traffic Data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891189" y="1706563"/>
          <a:ext cx="8424860" cy="407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49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49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49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49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49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Days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Season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Fog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Rain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Class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r>
                        <a:rPr lang="en-US" baseline="0" dirty="0"/>
                        <a:t>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r>
                        <a:rPr lang="en-US" baseline="0" dirty="0"/>
                        <a:t>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r>
                        <a:rPr lang="en-US" baseline="0" dirty="0"/>
                        <a:t>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Holiday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Saturday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r>
                        <a:rPr lang="en-US" baseline="0" dirty="0"/>
                        <a:t>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Autumn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Very Late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Holiday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r>
                        <a:rPr lang="en-US" baseline="0" dirty="0"/>
                        <a:t>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Sunday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r>
                        <a:rPr lang="en-US" baseline="0" dirty="0"/>
                        <a:t>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Heavy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Very Late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  <a:r>
                        <a:rPr lang="en-US" baseline="0" dirty="0"/>
                        <a:t>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7821697" y="5873234"/>
            <a:ext cx="2054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B5ED7"/>
                </a:solidFill>
              </a:rPr>
              <a:t>Cond. to next slide…</a:t>
            </a:r>
            <a:endParaRPr lang="en-IN" i="1" dirty="0">
              <a:solidFill>
                <a:srgbClr val="0B5ED7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2FAB42-9E05-BB38-8E6F-0E247C267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467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0205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Air-Traffic Data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914049" y="1980883"/>
          <a:ext cx="8424860" cy="407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49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49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49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49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49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Days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Season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Fog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Rain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Class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Saturday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Heavy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Cancelled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Heavy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Very Late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Saturday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Autumn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Autumn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Heavy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Holiday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Heavy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1908577" y="1522214"/>
            <a:ext cx="269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B5ED7"/>
                </a:solidFill>
              </a:rPr>
              <a:t>Cond. from previous slide…</a:t>
            </a:r>
            <a:endParaRPr lang="en-IN" i="1" dirty="0">
              <a:solidFill>
                <a:srgbClr val="0B5ED7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FBB3D-2950-DF06-3E0C-47FC90A56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543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0205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Air-Traffic Data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3334" y="1592580"/>
            <a:ext cx="8630202" cy="4732020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In this database, there are four attributes </a:t>
            </a:r>
          </a:p>
          <a:p>
            <a:pPr marL="0" indent="0" algn="ctr">
              <a:buNone/>
            </a:pPr>
            <a:r>
              <a:rPr lang="en-US" sz="2000" dirty="0"/>
              <a:t>A = [ Day, Season, Fog, Rain] </a:t>
            </a:r>
          </a:p>
          <a:p>
            <a:pPr marL="0" indent="0">
              <a:buNone/>
            </a:pPr>
            <a:r>
              <a:rPr lang="en-US" sz="2000" dirty="0"/>
              <a:t>     with 20 tuples.</a:t>
            </a:r>
          </a:p>
          <a:p>
            <a:pPr algn="just"/>
            <a:r>
              <a:rPr lang="en-US" sz="2000" dirty="0"/>
              <a:t>The categories of classes are:</a:t>
            </a:r>
          </a:p>
          <a:p>
            <a:pPr marL="0" indent="0" algn="ctr">
              <a:buNone/>
            </a:pPr>
            <a:r>
              <a:rPr lang="en-US" sz="2000" dirty="0"/>
              <a:t>C= [On Time, Late, Very Late, Cancelled]</a:t>
            </a:r>
          </a:p>
          <a:p>
            <a:pPr marL="0" indent="0" algn="ctr">
              <a:buNone/>
            </a:pPr>
            <a:endParaRPr lang="en-US" sz="2000" dirty="0"/>
          </a:p>
          <a:p>
            <a:pPr algn="just"/>
            <a:r>
              <a:rPr lang="en-IN" sz="2000" dirty="0"/>
              <a:t>Given this is the knowledge of data and classes, we are to find most likely classification for any other </a:t>
            </a:r>
            <a:r>
              <a:rPr lang="en-IN" sz="2000" dirty="0">
                <a:solidFill>
                  <a:srgbClr val="0B5ED7"/>
                </a:solidFill>
              </a:rPr>
              <a:t>unseen instance</a:t>
            </a:r>
            <a:r>
              <a:rPr lang="en-IN" sz="2000" dirty="0"/>
              <a:t>, for example:</a:t>
            </a:r>
          </a:p>
          <a:p>
            <a:pPr algn="just"/>
            <a:endParaRPr lang="en-IN" sz="2000" dirty="0"/>
          </a:p>
          <a:p>
            <a:pPr marL="0" indent="0" algn="just">
              <a:buNone/>
            </a:pPr>
            <a:endParaRPr lang="en-IN" sz="2000" dirty="0"/>
          </a:p>
          <a:p>
            <a:pPr algn="just"/>
            <a:r>
              <a:rPr lang="en-IN" sz="2000" dirty="0"/>
              <a:t>Classification technique eventually to map this tuple into an accurate class.</a:t>
            </a:r>
          </a:p>
          <a:p>
            <a:pPr algn="just"/>
            <a:endParaRPr lang="en-IN" sz="1800" dirty="0"/>
          </a:p>
          <a:p>
            <a:pPr algn="just"/>
            <a:endParaRPr lang="en-IN" sz="1800" dirty="0"/>
          </a:p>
          <a:p>
            <a:pPr marL="0" indent="0" algn="ctr">
              <a:buNone/>
            </a:pPr>
            <a:endParaRPr lang="en-IN" sz="18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913723"/>
              </p:ext>
            </p:extLst>
          </p:nvPr>
        </p:nvGraphicFramePr>
        <p:xfrm>
          <a:off x="3083080" y="4710435"/>
          <a:ext cx="6240990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48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8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81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81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81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14E3D-384E-FF3B-1ECB-F003B927F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132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0205" y="260648"/>
            <a:ext cx="8425339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Bayesian 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3334" y="1592580"/>
            <a:ext cx="8630202" cy="4732020"/>
          </a:xfrm>
        </p:spPr>
        <p:txBody>
          <a:bodyPr>
            <a:normAutofit/>
          </a:bodyPr>
          <a:lstStyle/>
          <a:p>
            <a:pPr marL="349250" indent="-295275" algn="just"/>
            <a:r>
              <a:rPr lang="en-US" sz="2000" dirty="0"/>
              <a:t>In many applications, the relationship between the attributes set and the class variable is </a:t>
            </a:r>
            <a:r>
              <a:rPr lang="en-US" sz="2000" dirty="0">
                <a:solidFill>
                  <a:srgbClr val="0B5ED7"/>
                </a:solidFill>
              </a:rPr>
              <a:t>non-deterministic</a:t>
            </a:r>
            <a:r>
              <a:rPr lang="en-US" sz="2000" dirty="0"/>
              <a:t>. </a:t>
            </a:r>
          </a:p>
          <a:p>
            <a:pPr marL="2543810" lvl="8" indent="-295275" algn="just"/>
            <a:endParaRPr lang="en-US" sz="800" dirty="0"/>
          </a:p>
          <a:p>
            <a:pPr marL="715010" lvl="1" indent="-295275" algn="just"/>
            <a:r>
              <a:rPr lang="en-US" sz="1800" dirty="0"/>
              <a:t>In other words, a test cannot be classified to a class label with certainty. </a:t>
            </a:r>
          </a:p>
          <a:p>
            <a:pPr marL="2543810" lvl="8" indent="-295275" algn="just"/>
            <a:endParaRPr lang="en-US" sz="800" dirty="0"/>
          </a:p>
          <a:p>
            <a:pPr marL="715010" lvl="1" indent="-295275" algn="just"/>
            <a:r>
              <a:rPr lang="en-US" sz="1800" dirty="0"/>
              <a:t>In such a situation, the classification can be achieved </a:t>
            </a:r>
            <a:r>
              <a:rPr lang="en-US" sz="1800" dirty="0">
                <a:solidFill>
                  <a:srgbClr val="0B5ED7"/>
                </a:solidFill>
              </a:rPr>
              <a:t>probabilistically</a:t>
            </a:r>
            <a:r>
              <a:rPr lang="en-US" sz="1800" dirty="0"/>
              <a:t>. </a:t>
            </a:r>
          </a:p>
          <a:p>
            <a:pPr marL="349250" indent="-295275" algn="just"/>
            <a:endParaRPr lang="en-US" sz="2000" dirty="0"/>
          </a:p>
          <a:p>
            <a:pPr marL="349250" indent="-295275" algn="just"/>
            <a:r>
              <a:rPr lang="en-US" sz="2000" dirty="0"/>
              <a:t>The Bayesian classifier is an approach for </a:t>
            </a:r>
            <a:r>
              <a:rPr lang="en-US" sz="2000" dirty="0">
                <a:solidFill>
                  <a:srgbClr val="0B5ED7"/>
                </a:solidFill>
              </a:rPr>
              <a:t>modelling probabilistic relationships</a:t>
            </a:r>
            <a:r>
              <a:rPr lang="en-US" sz="2000" dirty="0"/>
              <a:t> between the attribute set and the class variable. </a:t>
            </a:r>
          </a:p>
          <a:p>
            <a:pPr marL="2543810" lvl="8" indent="-295275" algn="just"/>
            <a:endParaRPr lang="en-US" sz="800" dirty="0"/>
          </a:p>
          <a:p>
            <a:pPr marL="349250" indent="-295275" algn="just"/>
            <a:r>
              <a:rPr lang="en-US" sz="2000" dirty="0"/>
              <a:t>More precisely, Bayesian classifier use </a:t>
            </a:r>
            <a:r>
              <a:rPr lang="en-US" sz="2000" dirty="0">
                <a:solidFill>
                  <a:srgbClr val="A50021"/>
                </a:solidFill>
              </a:rPr>
              <a:t>Bayes’ Theorem of Probability </a:t>
            </a:r>
            <a:r>
              <a:rPr lang="en-US" sz="2000" dirty="0"/>
              <a:t>for classification. </a:t>
            </a:r>
          </a:p>
          <a:p>
            <a:pPr marL="2543810" lvl="8" indent="-295275" algn="just"/>
            <a:endParaRPr lang="en-US" sz="800" dirty="0"/>
          </a:p>
          <a:p>
            <a:pPr marL="349250" indent="-295275" algn="just"/>
            <a:r>
              <a:rPr lang="en-US" sz="2000" dirty="0"/>
              <a:t>Before going to discuss the Bayesian classifier, we should have a quick look at the </a:t>
            </a:r>
            <a:r>
              <a:rPr lang="en-US" sz="2000" dirty="0">
                <a:solidFill>
                  <a:srgbClr val="0B5ED7"/>
                </a:solidFill>
              </a:rPr>
              <a:t>Theory of Probability </a:t>
            </a:r>
            <a:r>
              <a:rPr lang="en-US" sz="2000" dirty="0"/>
              <a:t>and then</a:t>
            </a:r>
            <a:r>
              <a:rPr lang="en-US" sz="2000" dirty="0">
                <a:solidFill>
                  <a:srgbClr val="0B5ED7"/>
                </a:solidFill>
              </a:rPr>
              <a:t> Bayes’ Theorem</a:t>
            </a:r>
            <a:r>
              <a:rPr lang="en-US" sz="2000" dirty="0"/>
              <a:t>. </a:t>
            </a:r>
            <a:endParaRPr lang="en-IN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04039-37B9-9E0B-5102-C5229B209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827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9417</TotalTime>
  <Words>3084</Words>
  <Application>Microsoft Macintosh PowerPoint</Application>
  <PresentationFormat>Widescreen</PresentationFormat>
  <Paragraphs>614</Paragraphs>
  <Slides>37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Garamond</vt:lpstr>
      <vt:lpstr>Tahoma</vt:lpstr>
      <vt:lpstr>Times New Roman</vt:lpstr>
      <vt:lpstr>Wingdings</vt:lpstr>
      <vt:lpstr>Wingdings 2</vt:lpstr>
      <vt:lpstr>Office Theme</vt:lpstr>
      <vt:lpstr>Worksheet</vt:lpstr>
      <vt:lpstr>Brain Computer Interaction</vt:lpstr>
      <vt:lpstr>PowerPoint Presentation</vt:lpstr>
      <vt:lpstr>Bayesian Classifier</vt:lpstr>
      <vt:lpstr>Bayesian Classifier</vt:lpstr>
      <vt:lpstr>Example: Bayesian Classification</vt:lpstr>
      <vt:lpstr>Air-Traffic Data</vt:lpstr>
      <vt:lpstr>Air-Traffic Data</vt:lpstr>
      <vt:lpstr>Air-Traffic Data</vt:lpstr>
      <vt:lpstr>Bayesian Classifier</vt:lpstr>
      <vt:lpstr>PowerPoint Presentation</vt:lpstr>
      <vt:lpstr>Simple Probability</vt:lpstr>
      <vt:lpstr>Simple Probability</vt:lpstr>
      <vt:lpstr>Simple Probability</vt:lpstr>
      <vt:lpstr>Joint Probability</vt:lpstr>
      <vt:lpstr>Conditional Probability</vt:lpstr>
      <vt:lpstr>Conditional Probability</vt:lpstr>
      <vt:lpstr>Conditional Probability</vt:lpstr>
      <vt:lpstr>Conditional Probability</vt:lpstr>
      <vt:lpstr>PowerPoint Presentation</vt:lpstr>
      <vt:lpstr>Bayes’ Theorem</vt:lpstr>
      <vt:lpstr>Prior and Posterior Probabilities</vt:lpstr>
      <vt:lpstr>Naïve Bayesian Classifier</vt:lpstr>
      <vt:lpstr>Naïve Bayesian Classifier</vt:lpstr>
      <vt:lpstr>Naïve Bayesian Classifier</vt:lpstr>
      <vt:lpstr>Naïve Bayesian Classifier</vt:lpstr>
      <vt:lpstr>Naïve Bayesian Classifier</vt:lpstr>
      <vt:lpstr>Naïve Bayesian Classifier</vt:lpstr>
      <vt:lpstr>Naïve Bayesian Classifier</vt:lpstr>
      <vt:lpstr>Naïve Bayesian Classifier</vt:lpstr>
      <vt:lpstr>Naïve Bayesian Classifier</vt:lpstr>
      <vt:lpstr>Naïve Bayesian Classifier</vt:lpstr>
      <vt:lpstr>Naïve Bayesian Classifier</vt:lpstr>
      <vt:lpstr>M-estimate Approach</vt:lpstr>
      <vt:lpstr>A Practice Example</vt:lpstr>
      <vt:lpstr>A Practice Example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BCI-Feature Extraction</dc:title>
  <dc:subject/>
  <dc:creator>Sreeja</dc:creator>
  <cp:keywords/>
  <dc:description/>
  <cp:lastModifiedBy>Microsoft Office User</cp:lastModifiedBy>
  <cp:revision>144</cp:revision>
  <dcterms:created xsi:type="dcterms:W3CDTF">2011-09-11T15:22:53Z</dcterms:created>
  <dcterms:modified xsi:type="dcterms:W3CDTF">2023-03-29T08:12:52Z</dcterms:modified>
  <cp:category/>
</cp:coreProperties>
</file>